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9"/>
  </p:notesMasterIdLst>
  <p:sldIdLst>
    <p:sldId id="302" r:id="rId3"/>
    <p:sldId id="258" r:id="rId4"/>
    <p:sldId id="286" r:id="rId5"/>
    <p:sldId id="287" r:id="rId6"/>
    <p:sldId id="288" r:id="rId7"/>
    <p:sldId id="315" r:id="rId8"/>
    <p:sldId id="314" r:id="rId9"/>
    <p:sldId id="303" r:id="rId10"/>
    <p:sldId id="312" r:id="rId11"/>
    <p:sldId id="306" r:id="rId12"/>
    <p:sldId id="307" r:id="rId13"/>
    <p:sldId id="311" r:id="rId14"/>
    <p:sldId id="313" r:id="rId15"/>
    <p:sldId id="308" r:id="rId16"/>
    <p:sldId id="318" r:id="rId17"/>
    <p:sldId id="32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366A6-23B3-4115-8408-E6D0DB25064E}" v="16" dt="2020-04-22T11:47:33.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 Gradinarova" userId="99c275d9d9041ae3" providerId="LiveId" clId="{DC2366A6-23B3-4115-8408-E6D0DB25064E}"/>
    <pc:docChg chg="modSld">
      <pc:chgData name="Desi Gradinarova" userId="99c275d9d9041ae3" providerId="LiveId" clId="{DC2366A6-23B3-4115-8408-E6D0DB25064E}" dt="2020-04-22T11:47:33.994" v="15" actId="207"/>
      <pc:docMkLst>
        <pc:docMk/>
      </pc:docMkLst>
      <pc:sldChg chg="modSp">
        <pc:chgData name="Desi Gradinarova" userId="99c275d9d9041ae3" providerId="LiveId" clId="{DC2366A6-23B3-4115-8408-E6D0DB25064E}" dt="2020-04-22T11:46:53.207" v="10" actId="207"/>
        <pc:sldMkLst>
          <pc:docMk/>
          <pc:sldMk cId="780549014" sldId="306"/>
        </pc:sldMkLst>
        <pc:spChg chg="mod">
          <ac:chgData name="Desi Gradinarova" userId="99c275d9d9041ae3" providerId="LiveId" clId="{DC2366A6-23B3-4115-8408-E6D0DB25064E}" dt="2020-04-22T11:46:53.207" v="10" actId="207"/>
          <ac:spMkLst>
            <pc:docMk/>
            <pc:sldMk cId="780549014" sldId="306"/>
            <ac:spMk id="5" creationId="{8F2DBE30-D07A-437D-9A3B-C37D9BFED5C3}"/>
          </ac:spMkLst>
        </pc:spChg>
      </pc:sldChg>
      <pc:sldChg chg="modSp">
        <pc:chgData name="Desi Gradinarova" userId="99c275d9d9041ae3" providerId="LiveId" clId="{DC2366A6-23B3-4115-8408-E6D0DB25064E}" dt="2020-04-22T11:47:15.433" v="13" actId="207"/>
        <pc:sldMkLst>
          <pc:docMk/>
          <pc:sldMk cId="2404778191" sldId="307"/>
        </pc:sldMkLst>
        <pc:spChg chg="mod">
          <ac:chgData name="Desi Gradinarova" userId="99c275d9d9041ae3" providerId="LiveId" clId="{DC2366A6-23B3-4115-8408-E6D0DB25064E}" dt="2020-04-22T11:47:15.433" v="13" actId="207"/>
          <ac:spMkLst>
            <pc:docMk/>
            <pc:sldMk cId="2404778191" sldId="307"/>
            <ac:spMk id="9" creationId="{00000000-0000-0000-0000-000000000000}"/>
          </ac:spMkLst>
        </pc:spChg>
      </pc:sldChg>
      <pc:sldChg chg="modSp">
        <pc:chgData name="Desi Gradinarova" userId="99c275d9d9041ae3" providerId="LiveId" clId="{DC2366A6-23B3-4115-8408-E6D0DB25064E}" dt="2020-04-22T11:46:46.619" v="9" actId="207"/>
        <pc:sldMkLst>
          <pc:docMk/>
          <pc:sldMk cId="2788515331" sldId="312"/>
        </pc:sldMkLst>
        <pc:spChg chg="mod">
          <ac:chgData name="Desi Gradinarova" userId="99c275d9d9041ae3" providerId="LiveId" clId="{DC2366A6-23B3-4115-8408-E6D0DB25064E}" dt="2020-04-22T11:46:46.619" v="9" actId="207"/>
          <ac:spMkLst>
            <pc:docMk/>
            <pc:sldMk cId="2788515331" sldId="312"/>
            <ac:spMk id="3" creationId="{2A086C69-D7D4-4735-AE6B-EADE19AFD53A}"/>
          </ac:spMkLst>
        </pc:spChg>
      </pc:sldChg>
      <pc:sldChg chg="modSp">
        <pc:chgData name="Desi Gradinarova" userId="99c275d9d9041ae3" providerId="LiveId" clId="{DC2366A6-23B3-4115-8408-E6D0DB25064E}" dt="2020-04-22T11:47:22.868" v="14" actId="207"/>
        <pc:sldMkLst>
          <pc:docMk/>
          <pc:sldMk cId="3877717075" sldId="313"/>
        </pc:sldMkLst>
        <pc:spChg chg="mod">
          <ac:chgData name="Desi Gradinarova" userId="99c275d9d9041ae3" providerId="LiveId" clId="{DC2366A6-23B3-4115-8408-E6D0DB25064E}" dt="2020-04-22T11:47:22.868" v="14" actId="207"/>
          <ac:spMkLst>
            <pc:docMk/>
            <pc:sldMk cId="3877717075" sldId="313"/>
            <ac:spMk id="9" creationId="{00000000-0000-0000-0000-000000000000}"/>
          </ac:spMkLst>
        </pc:spChg>
      </pc:sldChg>
      <pc:sldChg chg="modSp">
        <pc:chgData name="Desi Gradinarova" userId="99c275d9d9041ae3" providerId="LiveId" clId="{DC2366A6-23B3-4115-8408-E6D0DB25064E}" dt="2020-04-22T11:46:34.144" v="8" actId="207"/>
        <pc:sldMkLst>
          <pc:docMk/>
          <pc:sldMk cId="2009407264" sldId="314"/>
        </pc:sldMkLst>
        <pc:spChg chg="mod">
          <ac:chgData name="Desi Gradinarova" userId="99c275d9d9041ae3" providerId="LiveId" clId="{DC2366A6-23B3-4115-8408-E6D0DB25064E}" dt="2020-04-22T11:46:20.862" v="4" actId="207"/>
          <ac:spMkLst>
            <pc:docMk/>
            <pc:sldMk cId="2009407264" sldId="314"/>
            <ac:spMk id="7" creationId="{CA0054C7-0AC7-405B-A174-967266D6AB73}"/>
          </ac:spMkLst>
        </pc:spChg>
        <pc:spChg chg="mod">
          <ac:chgData name="Desi Gradinarova" userId="99c275d9d9041ae3" providerId="LiveId" clId="{DC2366A6-23B3-4115-8408-E6D0DB25064E}" dt="2020-04-22T11:46:34.144" v="8" actId="207"/>
          <ac:spMkLst>
            <pc:docMk/>
            <pc:sldMk cId="2009407264" sldId="314"/>
            <ac:spMk id="11" creationId="{9A5A4132-27EC-434E-AD83-81C7DAFDD256}"/>
          </ac:spMkLst>
        </pc:spChg>
      </pc:sldChg>
      <pc:sldChg chg="modSp">
        <pc:chgData name="Desi Gradinarova" userId="99c275d9d9041ae3" providerId="LiveId" clId="{DC2366A6-23B3-4115-8408-E6D0DB25064E}" dt="2020-04-22T11:46:06.038" v="1" actId="207"/>
        <pc:sldMkLst>
          <pc:docMk/>
          <pc:sldMk cId="3665054950" sldId="315"/>
        </pc:sldMkLst>
        <pc:spChg chg="mod">
          <ac:chgData name="Desi Gradinarova" userId="99c275d9d9041ae3" providerId="LiveId" clId="{DC2366A6-23B3-4115-8408-E6D0DB25064E}" dt="2020-04-22T11:45:53.969" v="0" actId="207"/>
          <ac:spMkLst>
            <pc:docMk/>
            <pc:sldMk cId="3665054950" sldId="315"/>
            <ac:spMk id="2" creationId="{946FC448-7797-488E-B0AD-610877E6DB88}"/>
          </ac:spMkLst>
        </pc:spChg>
        <pc:spChg chg="mod">
          <ac:chgData name="Desi Gradinarova" userId="99c275d9d9041ae3" providerId="LiveId" clId="{DC2366A6-23B3-4115-8408-E6D0DB25064E}" dt="2020-04-22T11:46:06.038" v="1" actId="207"/>
          <ac:spMkLst>
            <pc:docMk/>
            <pc:sldMk cId="3665054950" sldId="315"/>
            <ac:spMk id="3" creationId="{2A086C69-D7D4-4735-AE6B-EADE19AFD53A}"/>
          </ac:spMkLst>
        </pc:spChg>
      </pc:sldChg>
      <pc:sldChg chg="modSp">
        <pc:chgData name="Desi Gradinarova" userId="99c275d9d9041ae3" providerId="LiveId" clId="{DC2366A6-23B3-4115-8408-E6D0DB25064E}" dt="2020-04-22T11:47:33.994" v="15" actId="207"/>
        <pc:sldMkLst>
          <pc:docMk/>
          <pc:sldMk cId="34034087" sldId="318"/>
        </pc:sldMkLst>
        <pc:spChg chg="mod">
          <ac:chgData name="Desi Gradinarova" userId="99c275d9d9041ae3" providerId="LiveId" clId="{DC2366A6-23B3-4115-8408-E6D0DB25064E}" dt="2020-04-22T11:47:33.994" v="15" actId="207"/>
          <ac:spMkLst>
            <pc:docMk/>
            <pc:sldMk cId="34034087" sldId="318"/>
            <ac:spMk id="3" creationId="{ED56A801-6C88-439E-8887-39AA33B005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81859-17D6-4707-8447-7FAA7F44FBEC}" type="datetimeFigureOut">
              <a:rPr lang="en-GB" smtClean="0"/>
              <a:t>22/04/2020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B9F11-4D32-42E1-AE23-F40DAFB06A4C}" type="slidenum">
              <a:rPr lang="en-GB" smtClean="0"/>
              <a:t>‹#›</a:t>
            </a:fld>
            <a:endParaRPr lang="en-GB"/>
          </a:p>
        </p:txBody>
      </p:sp>
    </p:spTree>
    <p:extLst>
      <p:ext uri="{BB962C8B-B14F-4D97-AF65-F5344CB8AC3E}">
        <p14:creationId xmlns:p14="http://schemas.microsoft.com/office/powerpoint/2010/main" val="165711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a:p>
        </p:txBody>
      </p:sp>
    </p:spTree>
    <p:extLst>
      <p:ext uri="{BB962C8B-B14F-4D97-AF65-F5344CB8AC3E}">
        <p14:creationId xmlns:p14="http://schemas.microsoft.com/office/powerpoint/2010/main" val="191923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a:p>
        </p:txBody>
      </p:sp>
    </p:spTree>
    <p:extLst>
      <p:ext uri="{BB962C8B-B14F-4D97-AF65-F5344CB8AC3E}">
        <p14:creationId xmlns:p14="http://schemas.microsoft.com/office/powerpoint/2010/main" val="159472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14</a:t>
            </a:fld>
            <a:endParaRPr lang="en-US"/>
          </a:p>
        </p:txBody>
      </p:sp>
    </p:spTree>
    <p:extLst>
      <p:ext uri="{BB962C8B-B14F-4D97-AF65-F5344CB8AC3E}">
        <p14:creationId xmlns:p14="http://schemas.microsoft.com/office/powerpoint/2010/main" val="126426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15</a:t>
            </a:fld>
            <a:endParaRPr lang="en-US"/>
          </a:p>
        </p:txBody>
      </p:sp>
    </p:spTree>
    <p:extLst>
      <p:ext uri="{BB962C8B-B14F-4D97-AF65-F5344CB8AC3E}">
        <p14:creationId xmlns:p14="http://schemas.microsoft.com/office/powerpoint/2010/main" val="399270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16</a:t>
            </a:fld>
            <a:endParaRPr lang="en-US"/>
          </a:p>
        </p:txBody>
      </p:sp>
    </p:spTree>
    <p:extLst>
      <p:ext uri="{BB962C8B-B14F-4D97-AF65-F5344CB8AC3E}">
        <p14:creationId xmlns:p14="http://schemas.microsoft.com/office/powerpoint/2010/main" val="387831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a:p>
        </p:txBody>
      </p:sp>
    </p:spTree>
    <p:extLst>
      <p:ext uri="{BB962C8B-B14F-4D97-AF65-F5344CB8AC3E}">
        <p14:creationId xmlns:p14="http://schemas.microsoft.com/office/powerpoint/2010/main" val="352583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a:p>
        </p:txBody>
      </p:sp>
    </p:spTree>
    <p:extLst>
      <p:ext uri="{BB962C8B-B14F-4D97-AF65-F5344CB8AC3E}">
        <p14:creationId xmlns:p14="http://schemas.microsoft.com/office/powerpoint/2010/main" val="181105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a:p>
        </p:txBody>
      </p:sp>
    </p:spTree>
    <p:extLst>
      <p:ext uri="{BB962C8B-B14F-4D97-AF65-F5344CB8AC3E}">
        <p14:creationId xmlns:p14="http://schemas.microsoft.com/office/powerpoint/2010/main" val="274861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7</a:t>
            </a:fld>
            <a:endParaRPr lang="en-US"/>
          </a:p>
        </p:txBody>
      </p:sp>
    </p:spTree>
    <p:extLst>
      <p:ext uri="{BB962C8B-B14F-4D97-AF65-F5344CB8AC3E}">
        <p14:creationId xmlns:p14="http://schemas.microsoft.com/office/powerpoint/2010/main" val="104595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8</a:t>
            </a:fld>
            <a:endParaRPr lang="en-US"/>
          </a:p>
        </p:txBody>
      </p:sp>
    </p:spTree>
    <p:extLst>
      <p:ext uri="{BB962C8B-B14F-4D97-AF65-F5344CB8AC3E}">
        <p14:creationId xmlns:p14="http://schemas.microsoft.com/office/powerpoint/2010/main" val="397095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9</a:t>
            </a:fld>
            <a:endParaRPr lang="en-US"/>
          </a:p>
        </p:txBody>
      </p:sp>
    </p:spTree>
    <p:extLst>
      <p:ext uri="{BB962C8B-B14F-4D97-AF65-F5344CB8AC3E}">
        <p14:creationId xmlns:p14="http://schemas.microsoft.com/office/powerpoint/2010/main" val="192029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a:p>
        </p:txBody>
      </p:sp>
    </p:spTree>
    <p:extLst>
      <p:ext uri="{BB962C8B-B14F-4D97-AF65-F5344CB8AC3E}">
        <p14:creationId xmlns:p14="http://schemas.microsoft.com/office/powerpoint/2010/main" val="377459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a:p>
        </p:txBody>
      </p:sp>
    </p:spTree>
    <p:extLst>
      <p:ext uri="{BB962C8B-B14F-4D97-AF65-F5344CB8AC3E}">
        <p14:creationId xmlns:p14="http://schemas.microsoft.com/office/powerpoint/2010/main" val="191923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D6BB-41C5-4027-A5CB-CF1035E87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303C53-F168-4028-A280-179882E24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9F8DBC-76D3-43CE-86AF-5527C0657847}"/>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5" name="Footer Placeholder 4">
            <a:extLst>
              <a:ext uri="{FF2B5EF4-FFF2-40B4-BE49-F238E27FC236}">
                <a16:creationId xmlns:a16="http://schemas.microsoft.com/office/drawing/2014/main" id="{730F15B5-1DF5-4F5C-B4EE-D30DE4503C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1B32EA-7206-4A42-898B-2CB5A60531C2}"/>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55814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34E9-43FA-41FD-863D-2309B08977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4173-33EC-41A1-B6FE-C2B2FA673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F1235C-4A71-42B8-8C4D-991F8044D6FB}"/>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5" name="Footer Placeholder 4">
            <a:extLst>
              <a:ext uri="{FF2B5EF4-FFF2-40B4-BE49-F238E27FC236}">
                <a16:creationId xmlns:a16="http://schemas.microsoft.com/office/drawing/2014/main" id="{866D93A5-BE42-4391-B0AF-3D656982A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F3BED-9E0A-4316-ABA1-53B394C91880}"/>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81464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3FAC1-A91A-4CA0-84B9-D9A17D200C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BB7243-20A8-4136-BF0E-4E4725AC3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48A2A-1D7E-4DC6-8601-6799D10CC267}"/>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5" name="Footer Placeholder 4">
            <a:extLst>
              <a:ext uri="{FF2B5EF4-FFF2-40B4-BE49-F238E27FC236}">
                <a16:creationId xmlns:a16="http://schemas.microsoft.com/office/drawing/2014/main" id="{7EFF1373-8BBB-4333-AC7D-2C79A9CB2F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9947CC-4B4F-442E-A511-8C9B72735AE4}"/>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186000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445605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C0C0-DE47-4FB4-836C-6E9DC18D99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8BDFA-6BE2-4B7D-A396-773B5B10B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6FCB0-C8E6-4EF9-A655-37E75B529029}"/>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5" name="Footer Placeholder 4">
            <a:extLst>
              <a:ext uri="{FF2B5EF4-FFF2-40B4-BE49-F238E27FC236}">
                <a16:creationId xmlns:a16="http://schemas.microsoft.com/office/drawing/2014/main" id="{19636658-BBF5-4EB2-AD31-8F49D92785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793249-18DF-46C0-95DB-66586F081A75}"/>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378668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EA91-3133-4EBF-8A4D-A6797BF08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1E2A45-0B6B-4720-BAEB-69D242171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38FA2-25B0-430D-B97A-D8BD4526DAC0}"/>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5" name="Footer Placeholder 4">
            <a:extLst>
              <a:ext uri="{FF2B5EF4-FFF2-40B4-BE49-F238E27FC236}">
                <a16:creationId xmlns:a16="http://schemas.microsoft.com/office/drawing/2014/main" id="{7D324300-36FA-471A-9FC3-C4B93A4295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A4C87-F243-4918-9928-752194FB0C37}"/>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2193152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39DE-3559-4015-82D3-99F2CE310D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3D369B-A389-4CB7-BA11-21CDE1199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CE5682-DA9E-475A-86D0-ACCEE64271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068532-B797-43A2-9D14-32A0FBA50468}"/>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6" name="Footer Placeholder 5">
            <a:extLst>
              <a:ext uri="{FF2B5EF4-FFF2-40B4-BE49-F238E27FC236}">
                <a16:creationId xmlns:a16="http://schemas.microsoft.com/office/drawing/2014/main" id="{91C46FE2-C78D-41B4-8E39-D0F23F755C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16D81-5588-45C2-B86D-4ECBAB9218F7}"/>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3720490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ED1B-DB1E-472F-A2B1-3184154B47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FD5ED9-1457-488F-8C8C-95D9602EF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1B977C-EBA8-4CDE-830A-6997816C0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542989-12BF-4210-B0EC-337B19DDB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E26BC-6B7B-4257-839B-975224061E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BD5B2D-A271-4B16-9E4C-EE5BDA2D2491}"/>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8" name="Footer Placeholder 7">
            <a:extLst>
              <a:ext uri="{FF2B5EF4-FFF2-40B4-BE49-F238E27FC236}">
                <a16:creationId xmlns:a16="http://schemas.microsoft.com/office/drawing/2014/main" id="{281140E2-2C0F-4CCC-918F-863A35D6D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8B035C-D302-4C03-80E8-B3095AB6A9D0}"/>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435266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45BA-5254-4F9E-971A-9A5115D657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B90B0E-DA24-40FB-A0F5-EEE0922023F1}"/>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4" name="Footer Placeholder 3">
            <a:extLst>
              <a:ext uri="{FF2B5EF4-FFF2-40B4-BE49-F238E27FC236}">
                <a16:creationId xmlns:a16="http://schemas.microsoft.com/office/drawing/2014/main" id="{434A297F-5A90-46A7-86D5-B9D6DBBF62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A95529-1391-47CB-A1C2-1D1D1E9EDB5D}"/>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1913747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9CAE3-2460-4D16-B5D3-C9E0152550DF}"/>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3" name="Footer Placeholder 2">
            <a:extLst>
              <a:ext uri="{FF2B5EF4-FFF2-40B4-BE49-F238E27FC236}">
                <a16:creationId xmlns:a16="http://schemas.microsoft.com/office/drawing/2014/main" id="{A32D4D89-755C-451E-B861-9A373523BF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B146EF-BACE-4DCF-84C0-768D80DDB9DB}"/>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3013854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8F92-A57B-4999-BA03-4145390B4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30DECF-2F08-4317-9AB3-733AF473A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51F4A5-11C9-4568-B30E-0D598CF03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DFD43-C271-45E6-8BCF-F0E762A05354}"/>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6" name="Footer Placeholder 5">
            <a:extLst>
              <a:ext uri="{FF2B5EF4-FFF2-40B4-BE49-F238E27FC236}">
                <a16:creationId xmlns:a16="http://schemas.microsoft.com/office/drawing/2014/main" id="{354430F5-F793-4268-8160-77DBE3382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24719-3B2A-434F-948B-544F891502F1}"/>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4068325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0800-5892-4993-A2F9-3CD4C5557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E961FC-E1D8-4CAA-BB5A-CECC90E02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2CA5E3-E22C-4D11-94EB-E06B8C7D3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75B9F-E5F9-481C-9110-249B0BA81B1B}"/>
              </a:ext>
            </a:extLst>
          </p:cNvPr>
          <p:cNvSpPr>
            <a:spLocks noGrp="1"/>
          </p:cNvSpPr>
          <p:nvPr>
            <p:ph type="dt" sz="half" idx="10"/>
          </p:nvPr>
        </p:nvSpPr>
        <p:spPr/>
        <p:txBody>
          <a:bodyPr/>
          <a:lstStyle/>
          <a:p>
            <a:fld id="{5EEEC82A-E5F4-403D-B4E0-1B7E6FB701D4}" type="datetimeFigureOut">
              <a:rPr lang="en-GB" smtClean="0"/>
              <a:t>22/04/2020</a:t>
            </a:fld>
            <a:endParaRPr lang="en-GB"/>
          </a:p>
        </p:txBody>
      </p:sp>
      <p:sp>
        <p:nvSpPr>
          <p:cNvPr id="6" name="Footer Placeholder 5">
            <a:extLst>
              <a:ext uri="{FF2B5EF4-FFF2-40B4-BE49-F238E27FC236}">
                <a16:creationId xmlns:a16="http://schemas.microsoft.com/office/drawing/2014/main" id="{6BA5E10D-1A23-4BAD-B94D-FBC10B70C6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50D4A8-0548-40FD-8BDA-5F72AE780D87}"/>
              </a:ext>
            </a:extLst>
          </p:cNvPr>
          <p:cNvSpPr>
            <a:spLocks noGrp="1"/>
          </p:cNvSpPr>
          <p:nvPr>
            <p:ph type="sldNum" sz="quarter" idx="12"/>
          </p:nvPr>
        </p:nvSpPr>
        <p:spPr/>
        <p:txBody>
          <a:bodyPr/>
          <a:lstStyle/>
          <a:p>
            <a:fld id="{88CC0EF8-1DD4-40E1-B8A1-F9E9E16073D8}" type="slidenum">
              <a:rPr lang="en-GB" smtClean="0"/>
              <a:t>‹#›</a:t>
            </a:fld>
            <a:endParaRPr lang="en-GB"/>
          </a:p>
        </p:txBody>
      </p:sp>
    </p:spTree>
    <p:extLst>
      <p:ext uri="{BB962C8B-B14F-4D97-AF65-F5344CB8AC3E}">
        <p14:creationId xmlns:p14="http://schemas.microsoft.com/office/powerpoint/2010/main" val="3852654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10A00-E166-45B1-A386-88A128251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27A55D-C9D3-41B4-91B2-E8883A529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B6BC1A-0BC7-4482-A3FD-95118B649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EC82A-E5F4-403D-B4E0-1B7E6FB701D4}" type="datetimeFigureOut">
              <a:rPr lang="en-GB" smtClean="0"/>
              <a:t>22/04/2020</a:t>
            </a:fld>
            <a:endParaRPr lang="en-GB"/>
          </a:p>
        </p:txBody>
      </p:sp>
      <p:sp>
        <p:nvSpPr>
          <p:cNvPr id="5" name="Footer Placeholder 4">
            <a:extLst>
              <a:ext uri="{FF2B5EF4-FFF2-40B4-BE49-F238E27FC236}">
                <a16:creationId xmlns:a16="http://schemas.microsoft.com/office/drawing/2014/main" id="{126A5097-89D4-4557-B95B-1C92C76E7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638BDD-FAC2-48B5-AA6F-224D591AA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C0EF8-1DD4-40E1-B8A1-F9E9E16073D8}" type="slidenum">
              <a:rPr lang="en-GB" smtClean="0"/>
              <a:t>‹#›</a:t>
            </a:fld>
            <a:endParaRPr lang="en-GB"/>
          </a:p>
        </p:txBody>
      </p:sp>
    </p:spTree>
    <p:extLst>
      <p:ext uri="{BB962C8B-B14F-4D97-AF65-F5344CB8AC3E}">
        <p14:creationId xmlns:p14="http://schemas.microsoft.com/office/powerpoint/2010/main" val="94514484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ce.org.uk/what-is-civil-engineering" TargetMode="External"/><Relationship Id="rId3" Type="http://schemas.openxmlformats.org/officeDocument/2006/relationships/image" Target="../media/image3.png"/><Relationship Id="rId7" Type="http://schemas.openxmlformats.org/officeDocument/2006/relationships/hyperlink" Target="https://eandt.theiet.org/" TargetMode="External"/><Relationship Id="rId12" Type="http://schemas.openxmlformats.org/officeDocument/2006/relationships/hyperlink" Target="https://www.ucas.com/explore/subjects/engineering-and-technolog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jamesdysonfoundation.co.uk/" TargetMode="External"/><Relationship Id="rId11" Type="http://schemas.openxmlformats.org/officeDocument/2006/relationships/hyperlink" Target="https://www.womeninstem.co.uk/" TargetMode="External"/><Relationship Id="rId5" Type="http://schemas.openxmlformats.org/officeDocument/2006/relationships/hyperlink" Target="https://www.smallpeicetrust.org.uk/" TargetMode="External"/><Relationship Id="rId10" Type="http://schemas.openxmlformats.org/officeDocument/2006/relationships/hyperlink" Target="https://www.raeng.org.uk/" TargetMode="External"/><Relationship Id="rId4" Type="http://schemas.openxmlformats.org/officeDocument/2006/relationships/hyperlink" Target="https://i-want-to-study-engineering.org/" TargetMode="External"/><Relationship Id="rId9" Type="http://schemas.openxmlformats.org/officeDocument/2006/relationships/hyperlink" Target="https://www.istructe.org/become-a-structural-engineer/how-to-become-a-structural-engine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open.edu/openlearn/free-courses/full-catalogu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eng.ox.ac.uk/outreach/support-during-school-closures/" TargetMode="External"/><Relationship Id="rId5" Type="http://schemas.openxmlformats.org/officeDocument/2006/relationships/hyperlink" Target="https://www.engineering.gov.uk/video" TargetMode="External"/><Relationship Id="rId4" Type="http://schemas.openxmlformats.org/officeDocument/2006/relationships/hyperlink" Target="https://www.apprenticeships.gov.u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www.youthemployment.org.uk/different-types-engineering-careers-available-today/" TargetMode="External"/><Relationship Id="rId4" Type="http://schemas.openxmlformats.org/officeDocument/2006/relationships/hyperlink" Target="https://www.tomorrowsengineers.org.uk/real-job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mtfy.tomorrowsengineers.org.u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hemployment.org.uk/careers-hub-job-role/engineering-maintenance-technician/" TargetMode="External"/><Relationship Id="rId3" Type="http://schemas.openxmlformats.org/officeDocument/2006/relationships/image" Target="../media/image3.png"/><Relationship Id="rId7" Type="http://schemas.openxmlformats.org/officeDocument/2006/relationships/hyperlink" Target="https://www.youthemployment.org.uk/careers-hub-job-role/food-technologis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youthemployment.org.uk/careers-hub-job-role/design-engineer/" TargetMode="External"/><Relationship Id="rId5" Type="http://schemas.openxmlformats.org/officeDocument/2006/relationships/hyperlink" Target="https://www.youthemployment.org.uk/careers-hub-job-role/agricultural-engineering-technician/" TargetMode="External"/><Relationship Id="rId10" Type="http://schemas.openxmlformats.org/officeDocument/2006/relationships/hyperlink" Target="https://www.youthemployment.org.uk/careers-hub-job-role/rail-engineering-technician/" TargetMode="External"/><Relationship Id="rId4" Type="http://schemas.openxmlformats.org/officeDocument/2006/relationships/hyperlink" Target="https://www.youthemployment.org.uk/careers-hub-job-role/aerospace-engineer/" TargetMode="External"/><Relationship Id="rId9" Type="http://schemas.openxmlformats.org/officeDocument/2006/relationships/hyperlink" Target="https://www.youthemployment.org.uk/careers-hub-job-role/marine-engine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pixnio.com/food-and-drink/coffee/reading-table-wood-workspace-business-coffee-cup-document-drink-education-hand"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OXoJJX3GOaQ" TargetMode="External"/><Relationship Id="rId3" Type="http://schemas.openxmlformats.org/officeDocument/2006/relationships/image" Target="../media/image3.png"/><Relationship Id="rId7" Type="http://schemas.openxmlformats.org/officeDocument/2006/relationships/hyperlink" Target="https://www.youtube.com/watch?v=lsJLZ1UYxGc"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9vliI4bOJCA" TargetMode="External"/><Relationship Id="rId11" Type="http://schemas.openxmlformats.org/officeDocument/2006/relationships/hyperlink" Target="https://en.wikipedia.org/wiki/TED_(conference)" TargetMode="External"/><Relationship Id="rId5" Type="http://schemas.openxmlformats.org/officeDocument/2006/relationships/hyperlink" Target="https://www.youtube.com/watch?v=VvjjYOqXbHI" TargetMode="External"/><Relationship Id="rId10" Type="http://schemas.openxmlformats.org/officeDocument/2006/relationships/image" Target="../media/image8.png"/><Relationship Id="rId4" Type="http://schemas.openxmlformats.org/officeDocument/2006/relationships/hyperlink" Target="https://www.youtube.com/watch?v=B5MFl4bfH2I" TargetMode="External"/><Relationship Id="rId9" Type="http://schemas.openxmlformats.org/officeDocument/2006/relationships/hyperlink" Target="https://www.ted.com/talks/daniel_wolpert_the_real_reason_for_brai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11" name="TextBox 10"/>
          <p:cNvSpPr txBox="1"/>
          <p:nvPr/>
        </p:nvSpPr>
        <p:spPr>
          <a:xfrm>
            <a:off x="6871547" y="5976645"/>
            <a:ext cx="278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6B2A9"/>
                </a:solidFill>
                <a:effectLst/>
                <a:uLnTx/>
                <a:uFillTx/>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865" y="5408948"/>
            <a:ext cx="1979807" cy="420955"/>
          </a:xfrm>
          <a:prstGeom prst="rect">
            <a:avLst/>
          </a:prstGeom>
        </p:spPr>
      </p:pic>
      <p:sp>
        <p:nvSpPr>
          <p:cNvPr id="7" name="TextBox 6"/>
          <p:cNvSpPr txBox="1"/>
          <p:nvPr/>
        </p:nvSpPr>
        <p:spPr>
          <a:xfrm>
            <a:off x="6729092" y="1069311"/>
            <a:ext cx="567890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Arial" charset="0"/>
                <a:ea typeface="Arial" charset="0"/>
                <a:cs typeface="Arial" charset="0"/>
              </a:rPr>
              <a:t>Explore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Arial" charset="0"/>
                <a:ea typeface="Arial" charset="0"/>
                <a:cs typeface="Arial" charset="0"/>
              </a:rPr>
              <a:t>Discover your potential</a:t>
            </a:r>
          </a:p>
        </p:txBody>
      </p:sp>
      <p:sp>
        <p:nvSpPr>
          <p:cNvPr id="2" name="Rectangle 1"/>
          <p:cNvSpPr/>
          <p:nvPr/>
        </p:nvSpPr>
        <p:spPr>
          <a:xfrm>
            <a:off x="417095" y="1069311"/>
            <a:ext cx="6096000" cy="563231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Take Your Place is the programme which is being run by neaco in schools and colleges in East Anglia. Information about how your personal information will be used by us in connection with the administration of the Take Your Place programme, and for related purposes, is available at https://www.takeyourplace.ac.uk/how-we-use-participant-data.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 will also get in touch by email to facilitate your involvement in the Take Your Place programme. Please contact info@takeyourplace.ac.uk if you have any questions about how we use your data.</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7095" y="392202"/>
            <a:ext cx="4666662"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Data Protection Notice </a:t>
            </a:r>
            <a:endParaRPr kumimoji="0" lang="en-GB"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3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00" y="153368"/>
            <a:ext cx="5442886"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332591" y="365125"/>
            <a:ext cx="10717315" cy="735586"/>
          </a:xfrm>
          <a:prstGeom prst="rect">
            <a:avLst/>
          </a:prstGeom>
        </p:spPr>
        <p:txBody>
          <a:bodyPr wrap="square">
            <a:spAutoFit/>
          </a:bodyPr>
          <a:lstStyle/>
          <a:p>
            <a:pPr algn="ctr">
              <a:lnSpc>
                <a:spcPct val="110000"/>
              </a:lnSpc>
            </a:pPr>
            <a:r>
              <a:rPr lang="en-US" sz="4000" b="1" u="sng">
                <a:solidFill>
                  <a:srgbClr val="06B2A9"/>
                </a:solidFill>
                <a:ea typeface="Arial" charset="0"/>
                <a:cs typeface="Arial" panose="020B0604020202020204" pitchFamily="34" charset="0"/>
              </a:rPr>
              <a:t>Websites to inspire and inform you  </a:t>
            </a:r>
            <a:endParaRPr lang="en-US" sz="4000" b="1">
              <a:solidFill>
                <a:srgbClr val="06B2A9"/>
              </a:solidFill>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697509" y="1716575"/>
            <a:ext cx="8417490" cy="646331"/>
          </a:xfrm>
          <a:prstGeom prst="rect">
            <a:avLst/>
          </a:prstGeom>
          <a:noFill/>
        </p:spPr>
        <p:txBody>
          <a:bodyPr wrap="square" rtlCol="0">
            <a:spAutoFit/>
          </a:bodyPr>
          <a:lstStyle/>
          <a:p>
            <a:endParaRPr lang="en-GB" sz="3600">
              <a:solidFill>
                <a:schemeClr val="bg1"/>
              </a:solidFill>
              <a:latin typeface="Raleway" panose="020B0503030101060003" pitchFamily="34" charset="0"/>
            </a:endParaRPr>
          </a:p>
        </p:txBody>
      </p:sp>
      <p:sp>
        <p:nvSpPr>
          <p:cNvPr id="5" name="TextBox 4">
            <a:extLst>
              <a:ext uri="{FF2B5EF4-FFF2-40B4-BE49-F238E27FC236}">
                <a16:creationId xmlns:a16="http://schemas.microsoft.com/office/drawing/2014/main" id="{8F2DBE30-D07A-437D-9A3B-C37D9BFED5C3}"/>
              </a:ext>
            </a:extLst>
          </p:cNvPr>
          <p:cNvSpPr txBox="1"/>
          <p:nvPr/>
        </p:nvSpPr>
        <p:spPr>
          <a:xfrm>
            <a:off x="250614" y="1194432"/>
            <a:ext cx="11407986" cy="5509200"/>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3D938E"/>
                </a:solidFill>
                <a:hlinkClick r:id="rId4">
                  <a:extLst>
                    <a:ext uri="{A12FA001-AC4F-418D-AE19-62706E023703}">
                      <ahyp:hlinkClr xmlns:ahyp="http://schemas.microsoft.com/office/drawing/2018/hyperlinkcolor" val="tx"/>
                    </a:ext>
                  </a:extLst>
                </a:hlinkClick>
              </a:rPr>
              <a:t>https://i-want-to-study-engineering.org/</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5">
                  <a:extLst>
                    <a:ext uri="{A12FA001-AC4F-418D-AE19-62706E023703}">
                      <ahyp:hlinkClr xmlns:ahyp="http://schemas.microsoft.com/office/drawing/2018/hyperlinkcolor" val="tx"/>
                    </a:ext>
                  </a:extLst>
                </a:hlinkClick>
              </a:rPr>
              <a:t>https://www.smallpeicetrust.org.uk/</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6">
                  <a:extLst>
                    <a:ext uri="{A12FA001-AC4F-418D-AE19-62706E023703}">
                      <ahyp:hlinkClr xmlns:ahyp="http://schemas.microsoft.com/office/drawing/2018/hyperlinkcolor" val="tx"/>
                    </a:ext>
                  </a:extLst>
                </a:hlinkClick>
              </a:rPr>
              <a:t>https://www.jamesdysonfoundation.co.uk/</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7">
                  <a:extLst>
                    <a:ext uri="{A12FA001-AC4F-418D-AE19-62706E023703}">
                      <ahyp:hlinkClr xmlns:ahyp="http://schemas.microsoft.com/office/drawing/2018/hyperlinkcolor" val="tx"/>
                    </a:ext>
                  </a:extLst>
                </a:hlinkClick>
              </a:rPr>
              <a:t>https://eandt.theiet.org/</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8">
                  <a:extLst>
                    <a:ext uri="{A12FA001-AC4F-418D-AE19-62706E023703}">
                      <ahyp:hlinkClr xmlns:ahyp="http://schemas.microsoft.com/office/drawing/2018/hyperlinkcolor" val="tx"/>
                    </a:ext>
                  </a:extLst>
                </a:hlinkClick>
              </a:rPr>
              <a:t>https://www.ice.org.uk/what-is-civil-engineering</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9">
                  <a:extLst>
                    <a:ext uri="{A12FA001-AC4F-418D-AE19-62706E023703}">
                      <ahyp:hlinkClr xmlns:ahyp="http://schemas.microsoft.com/office/drawing/2018/hyperlinkcolor" val="tx"/>
                    </a:ext>
                  </a:extLst>
                </a:hlinkClick>
              </a:rPr>
              <a:t>https://www.istructe.org/become-a-structural-engineer/how-to-become-a-structural-engineer/</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10">
                  <a:extLst>
                    <a:ext uri="{A12FA001-AC4F-418D-AE19-62706E023703}">
                      <ahyp:hlinkClr xmlns:ahyp="http://schemas.microsoft.com/office/drawing/2018/hyperlinkcolor" val="tx"/>
                    </a:ext>
                  </a:extLst>
                </a:hlinkClick>
              </a:rPr>
              <a:t>https://www.raeng.org.uk/</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11">
                  <a:extLst>
                    <a:ext uri="{A12FA001-AC4F-418D-AE19-62706E023703}">
                      <ahyp:hlinkClr xmlns:ahyp="http://schemas.microsoft.com/office/drawing/2018/hyperlinkcolor" val="tx"/>
                    </a:ext>
                  </a:extLst>
                </a:hlinkClick>
              </a:rPr>
              <a:t>https://www.womeninstem.co.uk/#</a:t>
            </a:r>
            <a:endParaRPr lang="en-GB" sz="3200" dirty="0">
              <a:solidFill>
                <a:srgbClr val="3D938E"/>
              </a:solidFill>
            </a:endParaRPr>
          </a:p>
          <a:p>
            <a:pPr marL="285750" indent="-285750">
              <a:buFont typeface="Arial" panose="020B0604020202020204" pitchFamily="34" charset="0"/>
              <a:buChar char="•"/>
            </a:pPr>
            <a:r>
              <a:rPr lang="en-GB" sz="3200" dirty="0">
                <a:solidFill>
                  <a:srgbClr val="3D938E"/>
                </a:solidFill>
                <a:hlinkClick r:id="rId12">
                  <a:extLst>
                    <a:ext uri="{A12FA001-AC4F-418D-AE19-62706E023703}">
                      <ahyp:hlinkClr xmlns:ahyp="http://schemas.microsoft.com/office/drawing/2018/hyperlinkcolor" val="tx"/>
                    </a:ext>
                  </a:extLst>
                </a:hlinkClick>
              </a:rPr>
              <a:t>https://www.ucas.com/explore/subjects/engineering-and-technology</a:t>
            </a:r>
            <a:endParaRPr lang="en-GB" sz="3200" dirty="0">
              <a:solidFill>
                <a:srgbClr val="3D938E"/>
              </a:solidFill>
            </a:endParaRPr>
          </a:p>
        </p:txBody>
      </p:sp>
    </p:spTree>
    <p:extLst>
      <p:ext uri="{BB962C8B-B14F-4D97-AF65-F5344CB8AC3E}">
        <p14:creationId xmlns:p14="http://schemas.microsoft.com/office/powerpoint/2010/main" val="78054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674370" y="1675040"/>
            <a:ext cx="10994169" cy="5570756"/>
          </a:xfrm>
          <a:prstGeom prst="rect">
            <a:avLst/>
          </a:prstGeom>
          <a:noFill/>
        </p:spPr>
        <p:txBody>
          <a:bodyPr wrap="square" rtlCol="0" anchor="t">
            <a:spAutoFit/>
          </a:bodyPr>
          <a:lstStyle/>
          <a:p>
            <a:pPr marL="285750" indent="-285750">
              <a:buFont typeface="Arial" panose="020B0604020202020204" pitchFamily="34" charset="0"/>
              <a:buChar char="•"/>
            </a:pPr>
            <a:r>
              <a:rPr lang="en-GB" sz="3200" dirty="0">
                <a:solidFill>
                  <a:schemeClr val="bg1"/>
                </a:solidFill>
                <a:latin typeface="Raleway" panose="020B0503030101060003" pitchFamily="34" charset="0"/>
              </a:rPr>
              <a:t>The Engineering sector has embraced Degree Apprenticeships. </a:t>
            </a:r>
          </a:p>
          <a:p>
            <a:pPr marL="285750" indent="-285750">
              <a:buFont typeface="Arial" panose="020B0604020202020204" pitchFamily="34" charset="0"/>
              <a:buChar char="•"/>
            </a:pPr>
            <a:r>
              <a:rPr lang="en-GB" sz="3200" dirty="0">
                <a:solidFill>
                  <a:schemeClr val="bg1"/>
                </a:solidFill>
                <a:latin typeface="Raleway" panose="020B0503030101060003" pitchFamily="34" charset="0"/>
              </a:rPr>
              <a:t>Register with </a:t>
            </a:r>
            <a:r>
              <a:rPr lang="en-GB" sz="3200" dirty="0">
                <a:solidFill>
                  <a:srgbClr val="3D938E"/>
                </a:solidFill>
                <a:latin typeface="Raleway" panose="020B0503030101060003" pitchFamily="34" charset="0"/>
                <a:hlinkClick r:id="rId4">
                  <a:extLst>
                    <a:ext uri="{A12FA001-AC4F-418D-AE19-62706E023703}">
                      <ahyp:hlinkClr xmlns:ahyp="http://schemas.microsoft.com/office/drawing/2018/hyperlinkcolor" val="tx"/>
                    </a:ext>
                  </a:extLst>
                </a:hlinkClick>
              </a:rPr>
              <a:t>https://www.apprenticeships.gov.uk/</a:t>
            </a:r>
            <a:r>
              <a:rPr lang="en-GB" sz="3200" dirty="0">
                <a:solidFill>
                  <a:srgbClr val="3D938E"/>
                </a:solidFill>
                <a:latin typeface="Raleway" panose="020B0503030101060003" pitchFamily="34" charset="0"/>
              </a:rPr>
              <a:t> </a:t>
            </a:r>
            <a:r>
              <a:rPr lang="en-GB" sz="3200" dirty="0">
                <a:solidFill>
                  <a:schemeClr val="bg1"/>
                </a:solidFill>
                <a:latin typeface="Raleway" panose="020B0503030101060003" pitchFamily="34" charset="0"/>
              </a:rPr>
              <a:t>to find out more. </a:t>
            </a:r>
          </a:p>
          <a:p>
            <a:pPr marL="285750" indent="-285750">
              <a:buFont typeface="Arial" panose="020B0604020202020204" pitchFamily="34" charset="0"/>
              <a:buChar char="•"/>
            </a:pPr>
            <a:endParaRPr lang="en-GB" sz="3200" dirty="0">
              <a:latin typeface="Raleway" panose="020B0503030101060003" pitchFamily="34" charset="0"/>
            </a:endParaRPr>
          </a:p>
          <a:p>
            <a:pPr marL="285750" indent="-285750">
              <a:buFont typeface="Arial" panose="020B0604020202020204" pitchFamily="34" charset="0"/>
              <a:buChar char="•"/>
            </a:pPr>
            <a:r>
              <a:rPr lang="en-GB" sz="2800" dirty="0">
                <a:solidFill>
                  <a:srgbClr val="3D938E"/>
                </a:solidFill>
                <a:latin typeface="Raleway"/>
                <a:hlinkClick r:id="rId5">
                  <a:extLst>
                    <a:ext uri="{A12FA001-AC4F-418D-AE19-62706E023703}">
                      <ahyp:hlinkClr xmlns:ahyp="http://schemas.microsoft.com/office/drawing/2018/hyperlinkcolor" val="tx"/>
                    </a:ext>
                  </a:extLst>
                </a:hlinkClick>
              </a:rPr>
              <a:t>https://www.engineering.gov.uk/video</a:t>
            </a:r>
            <a:endParaRPr lang="en-GB" sz="2800" dirty="0">
              <a:solidFill>
                <a:srgbClr val="3D938E"/>
              </a:solidFill>
              <a:latin typeface="Raleway"/>
            </a:endParaRPr>
          </a:p>
          <a:p>
            <a:pPr marL="285750" indent="-285750">
              <a:buFont typeface="Arial" panose="020B0604020202020204" pitchFamily="34" charset="0"/>
              <a:buChar char="•"/>
            </a:pPr>
            <a:r>
              <a:rPr lang="en-GB" sz="2800" dirty="0">
                <a:solidFill>
                  <a:srgbClr val="3D938E"/>
                </a:solidFill>
                <a:latin typeface="Raleway"/>
                <a:ea typeface="+mn-lt"/>
                <a:cs typeface="+mn-lt"/>
                <a:hlinkClick r:id="rId6">
                  <a:extLst>
                    <a:ext uri="{A12FA001-AC4F-418D-AE19-62706E023703}">
                      <ahyp:hlinkClr xmlns:ahyp="http://schemas.microsoft.com/office/drawing/2018/hyperlinkcolor" val="tx"/>
                    </a:ext>
                  </a:extLst>
                </a:hlinkClick>
              </a:rPr>
              <a:t>https://eng.ox.ac.uk/outreach/support-during-school-closures/</a:t>
            </a:r>
            <a:endParaRPr lang="en-GB" sz="2800" dirty="0">
              <a:solidFill>
                <a:srgbClr val="3D938E"/>
              </a:solidFill>
              <a:latin typeface="Raleway"/>
            </a:endParaRPr>
          </a:p>
          <a:p>
            <a:pPr marL="285750" indent="-285750">
              <a:buFont typeface="Arial" panose="020B0604020202020204" pitchFamily="34" charset="0"/>
              <a:buChar char="•"/>
            </a:pPr>
            <a:endParaRPr lang="en-GB" sz="2800" dirty="0">
              <a:solidFill>
                <a:schemeClr val="bg1"/>
              </a:solidFill>
              <a:latin typeface="Raleway" panose="020B0503030101060003" pitchFamily="34" charset="0"/>
            </a:endParaRPr>
          </a:p>
          <a:p>
            <a:pPr marL="285750" indent="-285750">
              <a:buFont typeface="Arial" panose="020B0604020202020204" pitchFamily="34" charset="0"/>
              <a:buChar char="•"/>
            </a:pPr>
            <a:r>
              <a:rPr lang="en-GB" sz="2800" dirty="0">
                <a:solidFill>
                  <a:schemeClr val="bg1"/>
                </a:solidFill>
                <a:latin typeface="Raleway"/>
              </a:rPr>
              <a:t>Try a FREE short online course with Open Learn</a:t>
            </a:r>
          </a:p>
          <a:p>
            <a:r>
              <a:rPr lang="en-GB" sz="2800" dirty="0">
                <a:solidFill>
                  <a:srgbClr val="3D938E"/>
                </a:solidFill>
                <a:latin typeface="Raleway" panose="020B0503030101060003" pitchFamily="34" charset="0"/>
                <a:hlinkClick r:id="rId7">
                  <a:extLst>
                    <a:ext uri="{A12FA001-AC4F-418D-AE19-62706E023703}">
                      <ahyp:hlinkClr xmlns:ahyp="http://schemas.microsoft.com/office/drawing/2018/hyperlinkcolor" val="tx"/>
                    </a:ext>
                  </a:extLst>
                </a:hlinkClick>
              </a:rPr>
              <a:t>https://www.open.edu/openlearn/free-courses/full-catalogue</a:t>
            </a:r>
            <a:endParaRPr lang="en-GB" sz="2800" dirty="0">
              <a:solidFill>
                <a:srgbClr val="3D938E"/>
              </a:solidFill>
              <a:latin typeface="Raleway" panose="020B0503030101060003" pitchFamily="34" charset="0"/>
            </a:endParaRPr>
          </a:p>
          <a:p>
            <a:pPr marL="285750" indent="-285750">
              <a:buFont typeface="Arial" panose="020B0604020202020204" pitchFamily="34" charset="0"/>
              <a:buChar char="•"/>
            </a:pPr>
            <a:endParaRPr lang="en-GB" sz="2800" dirty="0">
              <a:cs typeface="Calibri"/>
            </a:endParaRPr>
          </a:p>
          <a:p>
            <a:pPr marL="571500" indent="-571500">
              <a:buFont typeface="Arial" panose="020B0604020202020204" pitchFamily="34" charset="0"/>
              <a:buChar char="•"/>
            </a:pPr>
            <a:endParaRPr lang="en-US" sz="28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a:solidFill>
                  <a:srgbClr val="06B2A9"/>
                </a:solidFill>
                <a:latin typeface="Raleway" panose="020B0503030101060003" pitchFamily="34" charset="0"/>
                <a:ea typeface="Arial" charset="0"/>
                <a:cs typeface="Arial" panose="020B0604020202020204" pitchFamily="34" charset="0"/>
              </a:rPr>
              <a:t>More inspiration</a:t>
            </a:r>
            <a:endParaRPr lang="en-US" b="1">
              <a:solidFill>
                <a:srgbClr val="06B2A9"/>
              </a:solidFill>
              <a:latin typeface="Raleway" panose="020B0503030101060003" pitchFamily="34" charset="0"/>
              <a:ea typeface="Arial" charset="0"/>
              <a:cs typeface="Arial" charset="0"/>
            </a:endParaRPr>
          </a:p>
        </p:txBody>
      </p:sp>
    </p:spTree>
    <p:extLst>
      <p:ext uri="{BB962C8B-B14F-4D97-AF65-F5344CB8AC3E}">
        <p14:creationId xmlns:p14="http://schemas.microsoft.com/office/powerpoint/2010/main" val="2404778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46DD4-CA36-4FE2-A5C4-5AD3ECDB6E26}"/>
              </a:ext>
            </a:extLst>
          </p:cNvPr>
          <p:cNvPicPr>
            <a:picLocks noChangeAspect="1"/>
          </p:cNvPicPr>
          <p:nvPr/>
        </p:nvPicPr>
        <p:blipFill>
          <a:blip r:embed="rId2"/>
          <a:stretch>
            <a:fillRect/>
          </a:stretch>
        </p:blipFill>
        <p:spPr>
          <a:xfrm>
            <a:off x="0" y="495"/>
            <a:ext cx="12192000" cy="6858000"/>
          </a:xfrm>
          <a:prstGeom prst="rect">
            <a:avLst/>
          </a:prstGeom>
        </p:spPr>
      </p:pic>
      <p:sp>
        <p:nvSpPr>
          <p:cNvPr id="2" name="Speech Bubble: Oval 1">
            <a:extLst>
              <a:ext uri="{FF2B5EF4-FFF2-40B4-BE49-F238E27FC236}">
                <a16:creationId xmlns:a16="http://schemas.microsoft.com/office/drawing/2014/main" id="{A4B67416-6D9D-429F-8151-147F56D54A19}"/>
              </a:ext>
            </a:extLst>
          </p:cNvPr>
          <p:cNvSpPr/>
          <p:nvPr/>
        </p:nvSpPr>
        <p:spPr>
          <a:xfrm>
            <a:off x="322317" y="2264329"/>
            <a:ext cx="2610068" cy="18130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Try an online course for FREE!</a:t>
            </a:r>
            <a:endParaRPr lang="en-US"/>
          </a:p>
        </p:txBody>
      </p:sp>
    </p:spTree>
    <p:extLst>
      <p:ext uri="{BB962C8B-B14F-4D97-AF65-F5344CB8AC3E}">
        <p14:creationId xmlns:p14="http://schemas.microsoft.com/office/powerpoint/2010/main" val="2349375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185339"/>
            <a:ext cx="12077701" cy="6929039"/>
          </a:xfrm>
          <a:prstGeom prst="rect">
            <a:avLst/>
          </a:prstGeom>
        </p:spPr>
      </p:pic>
      <p:sp>
        <p:nvSpPr>
          <p:cNvPr id="9" name="TextBox 8"/>
          <p:cNvSpPr txBox="1"/>
          <p:nvPr/>
        </p:nvSpPr>
        <p:spPr>
          <a:xfrm>
            <a:off x="674370" y="1675040"/>
            <a:ext cx="10419204" cy="3970318"/>
          </a:xfrm>
          <a:prstGeom prst="rect">
            <a:avLst/>
          </a:prstGeom>
          <a:noFill/>
        </p:spPr>
        <p:txBody>
          <a:bodyPr wrap="square" rtlCol="0" anchor="t">
            <a:spAutoFit/>
          </a:bodyPr>
          <a:lstStyle/>
          <a:p>
            <a:pPr marL="571500" indent="-571500">
              <a:buFont typeface="Arial" panose="020B0604020202020204" pitchFamily="34" charset="0"/>
              <a:buChar char="•"/>
            </a:pPr>
            <a:r>
              <a:rPr lang="en-US" sz="3600" dirty="0">
                <a:solidFill>
                  <a:schemeClr val="bg1"/>
                </a:solidFill>
                <a:latin typeface="Raleway"/>
              </a:rPr>
              <a:t>For more information about the types of jobs available in Engineering check out:</a:t>
            </a:r>
          </a:p>
          <a:p>
            <a:pPr marL="571500" indent="-571500">
              <a:buFont typeface="Arial" panose="020B0604020202020204" pitchFamily="34" charset="0"/>
              <a:buChar char="•"/>
            </a:pPr>
            <a:endParaRPr lang="en-US" sz="3600" dirty="0">
              <a:solidFill>
                <a:schemeClr val="bg1"/>
              </a:solidFill>
              <a:latin typeface="Raleway"/>
              <a:ea typeface="+mn-lt"/>
              <a:cs typeface="+mn-lt"/>
            </a:endParaRPr>
          </a:p>
          <a:p>
            <a:pPr marL="571500" indent="-571500">
              <a:buFont typeface="Arial" panose="020B0604020202020204" pitchFamily="34" charset="0"/>
              <a:buChar char="•"/>
            </a:pPr>
            <a:r>
              <a:rPr lang="en-US" sz="3600" dirty="0">
                <a:solidFill>
                  <a:srgbClr val="3D938E"/>
                </a:solidFill>
                <a:ea typeface="+mn-lt"/>
                <a:cs typeface="+mn-lt"/>
                <a:hlinkClick r:id="rId4">
                  <a:extLst>
                    <a:ext uri="{A12FA001-AC4F-418D-AE19-62706E023703}">
                      <ahyp:hlinkClr xmlns:ahyp="http://schemas.microsoft.com/office/drawing/2018/hyperlinkcolor" val="tx"/>
                    </a:ext>
                  </a:extLst>
                </a:hlinkClick>
              </a:rPr>
              <a:t>https://www.tomorrowsengineers.org.uk/real-jobs/</a:t>
            </a:r>
            <a:endParaRPr lang="en-US" sz="3600" dirty="0">
              <a:solidFill>
                <a:srgbClr val="3D938E"/>
              </a:solidFill>
              <a:latin typeface="Raleway"/>
              <a:ea typeface="+mn-lt"/>
              <a:cs typeface="+mn-lt"/>
            </a:endParaRPr>
          </a:p>
          <a:p>
            <a:pPr marL="571500" indent="-571500">
              <a:buFont typeface="Arial" panose="020B0604020202020204" pitchFamily="34" charset="0"/>
              <a:buChar char="•"/>
            </a:pPr>
            <a:r>
              <a:rPr lang="en-US" sz="3600" dirty="0">
                <a:solidFill>
                  <a:srgbClr val="3D938E"/>
                </a:solidFill>
                <a:ea typeface="+mn-lt"/>
                <a:cs typeface="+mn-lt"/>
                <a:hlinkClick r:id="rId5">
                  <a:extLst>
                    <a:ext uri="{A12FA001-AC4F-418D-AE19-62706E023703}">
                      <ahyp:hlinkClr xmlns:ahyp="http://schemas.microsoft.com/office/drawing/2018/hyperlinkcolor" val="tx"/>
                    </a:ext>
                  </a:extLst>
                </a:hlinkClick>
              </a:rPr>
              <a:t>https://www.youthe</a:t>
            </a:r>
            <a:r>
              <a:rPr lang="en-US" sz="3600" dirty="0">
                <a:solidFill>
                  <a:srgbClr val="3D938E"/>
                </a:solidFill>
                <a:ea typeface="+mn-lt"/>
                <a:cs typeface="+mn-lt"/>
                <a:hlinkClick r:id="rId4">
                  <a:extLst>
                    <a:ext uri="{A12FA001-AC4F-418D-AE19-62706E023703}">
                      <ahyp:hlinkClr xmlns:ahyp="http://schemas.microsoft.com/office/drawing/2018/hyperlinkcolor" val="tx"/>
                    </a:ext>
                  </a:extLst>
                </a:hlinkClick>
              </a:rPr>
              <a:t>https://www.tomorrowsengineers.org.uk/real-jobs/</a:t>
            </a:r>
            <a:r>
              <a:rPr lang="en-US" sz="3600" dirty="0">
                <a:solidFill>
                  <a:srgbClr val="3D938E"/>
                </a:solidFill>
                <a:ea typeface="+mn-lt"/>
                <a:cs typeface="+mn-lt"/>
                <a:hlinkClick r:id="rId5">
                  <a:extLst>
                    <a:ext uri="{A12FA001-AC4F-418D-AE19-62706E023703}">
                      <ahyp:hlinkClr xmlns:ahyp="http://schemas.microsoft.com/office/drawing/2018/hyperlinkcolor" val="tx"/>
                    </a:ext>
                  </a:extLst>
                </a:hlinkClick>
              </a:rPr>
              <a:t>mployment.org.uk/different-types-engineering-careers-available-today/</a:t>
            </a:r>
            <a:endParaRPr lang="en-US" sz="3600" dirty="0">
              <a:solidFill>
                <a:srgbClr val="3D938E"/>
              </a:solidFill>
              <a:latin typeface="Raleway"/>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a:solidFill>
                  <a:srgbClr val="06B2A9"/>
                </a:solidFill>
                <a:latin typeface="Arial"/>
                <a:ea typeface="Arial" charset="0"/>
                <a:cs typeface="Arial"/>
              </a:rPr>
              <a:t>Engineering Jobs </a:t>
            </a:r>
            <a:endParaRPr lang="en-US" b="1" u="sng">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387771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185339"/>
            <a:ext cx="12077701" cy="6929039"/>
          </a:xfrm>
          <a:prstGeom prst="rect">
            <a:avLst/>
          </a:prstGeom>
        </p:spPr>
      </p:pic>
      <p:sp>
        <p:nvSpPr>
          <p:cNvPr id="9" name="TextBox 8"/>
          <p:cNvSpPr txBox="1"/>
          <p:nvPr/>
        </p:nvSpPr>
        <p:spPr>
          <a:xfrm>
            <a:off x="674370" y="1675040"/>
            <a:ext cx="9911205" cy="5078313"/>
          </a:xfrm>
          <a:prstGeom prst="rect">
            <a:avLst/>
          </a:prstGeom>
          <a:noFill/>
        </p:spPr>
        <p:txBody>
          <a:bodyPr wrap="square" rtlCol="0">
            <a:spAutoFit/>
          </a:bodyPr>
          <a:lstStyle/>
          <a:p>
            <a:pPr marL="571500" indent="-571500">
              <a:buFont typeface="Arial" panose="020B0604020202020204" pitchFamily="34" charset="0"/>
              <a:buChar char="•"/>
            </a:pPr>
            <a:r>
              <a:rPr lang="en-US" sz="3600">
                <a:solidFill>
                  <a:schemeClr val="bg1"/>
                </a:solidFill>
                <a:latin typeface="Raleway" charset="0"/>
                <a:ea typeface="Raleway" charset="0"/>
                <a:cs typeface="Raleway" charset="0"/>
              </a:rPr>
              <a:t>We are living through History! </a:t>
            </a:r>
          </a:p>
          <a:p>
            <a:pPr marL="571500" indent="-571500">
              <a:buFont typeface="Arial" panose="020B0604020202020204" pitchFamily="34" charset="0"/>
              <a:buChar char="•"/>
            </a:pPr>
            <a:r>
              <a:rPr lang="en-US" sz="3600">
                <a:solidFill>
                  <a:schemeClr val="bg1"/>
                </a:solidFill>
                <a:latin typeface="Raleway" charset="0"/>
                <a:ea typeface="Raleway" charset="0"/>
                <a:cs typeface="Raleway" charset="0"/>
              </a:rPr>
              <a:t>The coronavirus is already having and will continue to have a massive impact on the global economy. </a:t>
            </a:r>
          </a:p>
          <a:p>
            <a:pPr marL="571500" indent="-571500">
              <a:buFont typeface="Arial" panose="020B0604020202020204" pitchFamily="34" charset="0"/>
              <a:buChar char="•"/>
            </a:pPr>
            <a:r>
              <a:rPr lang="en-US" sz="3600">
                <a:solidFill>
                  <a:schemeClr val="bg1"/>
                </a:solidFill>
                <a:latin typeface="Raleway" charset="0"/>
                <a:ea typeface="Raleway" charset="0"/>
                <a:cs typeface="Raleway" charset="0"/>
              </a:rPr>
              <a:t>Keep an Engineering focused diary of the events as they happen and take note of any engineering solutions – car manufacturers changing to ventilator production for example.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a:solidFill>
                  <a:srgbClr val="06B2A9"/>
                </a:solidFill>
                <a:latin typeface="Arial" panose="020B0604020202020204" pitchFamily="34" charset="0"/>
                <a:ea typeface="Arial" charset="0"/>
                <a:cs typeface="Arial" panose="020B0604020202020204" pitchFamily="34" charset="0"/>
              </a:rPr>
              <a:t>Make the most of now</a:t>
            </a:r>
            <a:endParaRPr lang="en-US" b="1">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3127663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54" y="-2080507"/>
            <a:ext cx="12540294" cy="7194431"/>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a:solidFill>
                  <a:srgbClr val="06B2A9"/>
                </a:solidFill>
                <a:latin typeface="Arial" panose="020B0604020202020204" pitchFamily="34" charset="0"/>
                <a:ea typeface="Arial" charset="0"/>
                <a:cs typeface="Arial" panose="020B0604020202020204" pitchFamily="34" charset="0"/>
              </a:rPr>
              <a:t>My HE+</a:t>
            </a:r>
            <a:endParaRPr lang="en-US" b="1">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ED56A801-6C88-439E-8887-39AA33B00509}"/>
              </a:ext>
            </a:extLst>
          </p:cNvPr>
          <p:cNvSpPr txBox="1"/>
          <p:nvPr/>
        </p:nvSpPr>
        <p:spPr>
          <a:xfrm>
            <a:off x="4715692" y="5587678"/>
            <a:ext cx="7419702" cy="523220"/>
          </a:xfrm>
          <a:prstGeom prst="rect">
            <a:avLst/>
          </a:prstGeom>
          <a:noFill/>
        </p:spPr>
        <p:txBody>
          <a:bodyPr wrap="square" rtlCol="0">
            <a:spAutoFit/>
          </a:bodyPr>
          <a:lstStyle/>
          <a:p>
            <a:r>
              <a:rPr lang="en-GB" sz="2800" dirty="0">
                <a:solidFill>
                  <a:srgbClr val="3D938E"/>
                </a:solidFill>
                <a:hlinkClick r:id="rId5">
                  <a:extLst>
                    <a:ext uri="{A12FA001-AC4F-418D-AE19-62706E023703}">
                      <ahyp:hlinkClr xmlns:ahyp="http://schemas.microsoft.com/office/drawing/2018/hyperlinkcolor" val="tx"/>
                    </a:ext>
                  </a:extLst>
                </a:hlinkClick>
              </a:rPr>
              <a:t>https://www.myheplus.com</a:t>
            </a:r>
            <a:r>
              <a:rPr lang="en-GB" dirty="0">
                <a:solidFill>
                  <a:srgbClr val="3D938E"/>
                </a:solidFill>
                <a:hlinkClick r:id="rId5">
                  <a:extLst>
                    <a:ext uri="{A12FA001-AC4F-418D-AE19-62706E023703}">
                      <ahyp:hlinkClr xmlns:ahyp="http://schemas.microsoft.com/office/drawing/2018/hyperlinkcolor" val="tx"/>
                    </a:ext>
                  </a:extLst>
                </a:hlinkClick>
              </a:rPr>
              <a:t>/</a:t>
            </a:r>
            <a:endParaRPr lang="en-GB" dirty="0">
              <a:solidFill>
                <a:srgbClr val="3D938E"/>
              </a:solidFill>
            </a:endParaRPr>
          </a:p>
        </p:txBody>
      </p:sp>
      <p:sp>
        <p:nvSpPr>
          <p:cNvPr id="9" name="TextBox 8">
            <a:extLst>
              <a:ext uri="{FF2B5EF4-FFF2-40B4-BE49-F238E27FC236}">
                <a16:creationId xmlns:a16="http://schemas.microsoft.com/office/drawing/2014/main" id="{BCF577A3-49D6-4779-8E64-B0B517DA3FA3}"/>
              </a:ext>
            </a:extLst>
          </p:cNvPr>
          <p:cNvSpPr txBox="1"/>
          <p:nvPr/>
        </p:nvSpPr>
        <p:spPr>
          <a:xfrm>
            <a:off x="470263" y="1750423"/>
            <a:ext cx="10377928" cy="1323439"/>
          </a:xfrm>
          <a:prstGeom prst="rect">
            <a:avLst/>
          </a:prstGeom>
          <a:noFill/>
        </p:spPr>
        <p:txBody>
          <a:bodyPr wrap="square" rtlCol="0">
            <a:spAutoFit/>
          </a:bodyPr>
          <a:lstStyle/>
          <a:p>
            <a:r>
              <a:rPr lang="en-US" sz="2000">
                <a:solidFill>
                  <a:schemeClr val="bg1"/>
                </a:solidFill>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lang="en-GB" sz="2000">
              <a:solidFill>
                <a:schemeClr val="bg1"/>
              </a:solidFill>
            </a:endParaRPr>
          </a:p>
        </p:txBody>
      </p:sp>
      <p:sp>
        <p:nvSpPr>
          <p:cNvPr id="14" name="TextBox 13">
            <a:extLst>
              <a:ext uri="{FF2B5EF4-FFF2-40B4-BE49-F238E27FC236}">
                <a16:creationId xmlns:a16="http://schemas.microsoft.com/office/drawing/2014/main" id="{97E5E032-4228-4862-9078-D38AA1E7B192}"/>
              </a:ext>
            </a:extLst>
          </p:cNvPr>
          <p:cNvSpPr txBox="1"/>
          <p:nvPr/>
        </p:nvSpPr>
        <p:spPr>
          <a:xfrm>
            <a:off x="5133704" y="3570625"/>
            <a:ext cx="6191794" cy="1015663"/>
          </a:xfrm>
          <a:prstGeom prst="rect">
            <a:avLst/>
          </a:prstGeom>
          <a:noFill/>
        </p:spPr>
        <p:txBody>
          <a:bodyPr wrap="square" rtlCol="0">
            <a:spAutoFit/>
          </a:bodyPr>
          <a:lstStyle/>
          <a:p>
            <a:r>
              <a:rPr lang="en-US" sz="2000">
                <a:solidFill>
                  <a:schemeClr val="bg1"/>
                </a:solidFill>
              </a:rPr>
              <a:t>The main subject pages also give you a quick guide to what it would be like to study the subject at university level and suggest some further resources to check out. </a:t>
            </a:r>
            <a:endParaRPr lang="en-GB" sz="2000">
              <a:solidFill>
                <a:schemeClr val="bg1"/>
              </a:solidFill>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F7CE2AC0-1274-403E-BAB5-9954D9BB4EF5}"/>
              </a:ext>
            </a:extLst>
          </p:cNvPr>
          <p:cNvPicPr>
            <a:picLocks noChangeAspect="1"/>
          </p:cNvPicPr>
          <p:nvPr/>
        </p:nvPicPr>
        <p:blipFill>
          <a:blip r:embed="rId6"/>
          <a:stretch>
            <a:fillRect/>
          </a:stretch>
        </p:blipFill>
        <p:spPr>
          <a:xfrm>
            <a:off x="1087508" y="3612693"/>
            <a:ext cx="2488474" cy="1866356"/>
          </a:xfrm>
          <a:prstGeom prst="rect">
            <a:avLst/>
          </a:prstGeom>
        </p:spPr>
      </p:pic>
    </p:spTree>
    <p:extLst>
      <p:ext uri="{BB962C8B-B14F-4D97-AF65-F5344CB8AC3E}">
        <p14:creationId xmlns:p14="http://schemas.microsoft.com/office/powerpoint/2010/main" val="34034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250521"/>
            <a:ext cx="12077701" cy="6929039"/>
          </a:xfrm>
          <a:prstGeom prst="rect">
            <a:avLst/>
          </a:prstGeom>
        </p:spPr>
      </p:pic>
      <p:sp>
        <p:nvSpPr>
          <p:cNvPr id="9" name="TextBox 8"/>
          <p:cNvSpPr txBox="1"/>
          <p:nvPr/>
        </p:nvSpPr>
        <p:spPr>
          <a:xfrm>
            <a:off x="2405151" y="1408360"/>
            <a:ext cx="8345978" cy="784830"/>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endParaRPr lang="en-GB" b="1"/>
          </a:p>
          <a:p>
            <a:pPr marL="571500" indent="-571500">
              <a:lnSpc>
                <a:spcPct val="90000"/>
              </a:lnSpc>
              <a:buFont typeface="Arial" panose="020B0604020202020204" pitchFamily="34" charset="0"/>
              <a:buChar char="•"/>
            </a:pPr>
            <a:r>
              <a:rPr lang="en-GB" sz="3200" b="1">
                <a:solidFill>
                  <a:schemeClr val="bg1"/>
                </a:solidFill>
                <a:latin typeface="Raleway" panose="020B0503030101060003" pitchFamily="34" charset="0"/>
                <a:hlinkClick r:id="rId4"/>
              </a:rPr>
              <a:t>www.TakeYourPlace.ac.uk</a:t>
            </a:r>
            <a:r>
              <a:rPr lang="en-GB" sz="3200" b="1">
                <a:solidFill>
                  <a:schemeClr val="bg1"/>
                </a:solidFill>
                <a:latin typeface="Raleway" panose="020B0503030101060003" pitchFamily="34" charset="0"/>
              </a:rPr>
              <a: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a:solidFill>
                  <a:srgbClr val="06B2A9"/>
                </a:solidFill>
                <a:latin typeface="Arial" panose="020B0604020202020204" pitchFamily="34" charset="0"/>
                <a:ea typeface="Arial" charset="0"/>
                <a:cs typeface="Arial" panose="020B0604020202020204" pitchFamily="34" charset="0"/>
              </a:rPr>
              <a:t>Find Us Online:</a:t>
            </a:r>
            <a:endParaRPr lang="en-US" b="1">
              <a:solidFill>
                <a:srgbClr val="06B2A9"/>
              </a:solidFill>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60539" y="2575389"/>
            <a:ext cx="1295320" cy="1145860"/>
          </a:xfrm>
          <a:prstGeom prst="rect">
            <a:avLst/>
          </a:prstGeom>
        </p:spPr>
      </p:pic>
      <p:pic>
        <p:nvPicPr>
          <p:cNvPr id="3" name="Picture 2"/>
          <p:cNvPicPr>
            <a:picLocks noChangeAspect="1"/>
          </p:cNvPicPr>
          <p:nvPr/>
        </p:nvPicPr>
        <p:blipFill>
          <a:blip r:embed="rId6"/>
          <a:stretch>
            <a:fillRect/>
          </a:stretch>
        </p:blipFill>
        <p:spPr>
          <a:xfrm>
            <a:off x="621773" y="3749880"/>
            <a:ext cx="1228188" cy="1203123"/>
          </a:xfrm>
          <a:prstGeom prst="rect">
            <a:avLst/>
          </a:prstGeom>
        </p:spPr>
      </p:pic>
      <p:pic>
        <p:nvPicPr>
          <p:cNvPr id="4" name="Picture 3"/>
          <p:cNvPicPr>
            <a:picLocks noChangeAspect="1"/>
          </p:cNvPicPr>
          <p:nvPr/>
        </p:nvPicPr>
        <p:blipFill>
          <a:blip r:embed="rId7"/>
          <a:stretch>
            <a:fillRect/>
          </a:stretch>
        </p:blipFill>
        <p:spPr>
          <a:xfrm>
            <a:off x="588207" y="4953003"/>
            <a:ext cx="1295320" cy="129532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224" y="1397538"/>
            <a:ext cx="1123949" cy="1123949"/>
          </a:xfrm>
          <a:prstGeom prst="rect">
            <a:avLst/>
          </a:prstGeom>
        </p:spPr>
      </p:pic>
      <p:sp>
        <p:nvSpPr>
          <p:cNvPr id="11" name="TextBox 10"/>
          <p:cNvSpPr txBox="1"/>
          <p:nvPr/>
        </p:nvSpPr>
        <p:spPr>
          <a:xfrm>
            <a:off x="2405151" y="2860697"/>
            <a:ext cx="8345978"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b="1">
                <a:solidFill>
                  <a:schemeClr val="bg1"/>
                </a:solidFill>
                <a:latin typeface="Raleway" panose="020B0503030101060003" pitchFamily="34" charset="0"/>
                <a:hlinkClick r:id="rId9"/>
              </a:rPr>
              <a:t>Cambs@TakeYourPlace.ac.uk</a:t>
            </a:r>
            <a:endParaRPr lang="en-GB" sz="3200" b="1">
              <a:solidFill>
                <a:schemeClr val="bg1"/>
              </a:solidFill>
              <a:latin typeface="Raleway" panose="020B0503030101060003" pitchFamily="34" charset="0"/>
            </a:endParaRPr>
          </a:p>
        </p:txBody>
      </p:sp>
      <p:sp>
        <p:nvSpPr>
          <p:cNvPr id="12" name="TextBox 11"/>
          <p:cNvSpPr txBox="1"/>
          <p:nvPr/>
        </p:nvSpPr>
        <p:spPr>
          <a:xfrm>
            <a:off x="2405151" y="4063735"/>
            <a:ext cx="9729016"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a:solidFill>
                  <a:schemeClr val="bg1"/>
                </a:solidFill>
                <a:latin typeface="Raleway" panose="020B0503030101060003" pitchFamily="34" charset="0"/>
                <a:hlinkClick r:id="rId10"/>
              </a:rPr>
              <a:t>https://www.facebook.com/TakeYourPlaceHE</a:t>
            </a:r>
            <a:endParaRPr lang="en-GB" sz="3200">
              <a:solidFill>
                <a:schemeClr val="bg1"/>
              </a:solidFill>
              <a:latin typeface="Raleway" panose="020B0503030101060003" pitchFamily="34" charset="0"/>
            </a:endParaRPr>
          </a:p>
        </p:txBody>
      </p:sp>
      <p:sp>
        <p:nvSpPr>
          <p:cNvPr id="13" name="TextBox 12"/>
          <p:cNvSpPr txBox="1"/>
          <p:nvPr/>
        </p:nvSpPr>
        <p:spPr>
          <a:xfrm>
            <a:off x="2405151" y="5111298"/>
            <a:ext cx="8345978" cy="978729"/>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US" sz="3200" b="1">
                <a:solidFill>
                  <a:schemeClr val="bg1"/>
                </a:solidFill>
                <a:latin typeface="Raleway" panose="020B0503030101060003" pitchFamily="34" charset="0"/>
              </a:rPr>
              <a:t>@</a:t>
            </a:r>
            <a:r>
              <a:rPr lang="en-US" sz="3200" b="1" err="1">
                <a:solidFill>
                  <a:schemeClr val="bg1"/>
                </a:solidFill>
                <a:latin typeface="Raleway" panose="020B0503030101060003" pitchFamily="34" charset="0"/>
              </a:rPr>
              <a:t>TakeYourPlaceHE</a:t>
            </a:r>
            <a:endParaRPr lang="en-US" sz="3200" b="1">
              <a:solidFill>
                <a:schemeClr val="bg1"/>
              </a:solidFill>
              <a:latin typeface="Raleway" panose="020B0503030101060003" pitchFamily="34" charset="0"/>
            </a:endParaRPr>
          </a:p>
          <a:p>
            <a:pPr marL="571500" indent="-571500">
              <a:lnSpc>
                <a:spcPct val="90000"/>
              </a:lnSpc>
              <a:buFont typeface="Arial" panose="020B0604020202020204" pitchFamily="34" charset="0"/>
              <a:buChar char="•"/>
            </a:pPr>
            <a:r>
              <a:rPr lang="en-US" sz="3200" b="1">
                <a:solidFill>
                  <a:schemeClr val="bg1"/>
                </a:solidFill>
                <a:latin typeface="Raleway" panose="020B0503030101060003" pitchFamily="34" charset="0"/>
              </a:rPr>
              <a:t>@</a:t>
            </a:r>
            <a:r>
              <a:rPr lang="en-US" sz="3200" b="1" err="1">
                <a:solidFill>
                  <a:schemeClr val="bg1"/>
                </a:solidFill>
                <a:latin typeface="Raleway" panose="020B0503030101060003" pitchFamily="34" charset="0"/>
              </a:rPr>
              <a:t>TakeCambs</a:t>
            </a:r>
            <a:endParaRPr lang="en-US" sz="3200" b="1">
              <a:solidFill>
                <a:schemeClr val="bg1"/>
              </a:solidFill>
              <a:latin typeface="Raleway" panose="020B0503030101060003" pitchFamily="34" charset="0"/>
            </a:endParaRPr>
          </a:p>
        </p:txBody>
      </p:sp>
    </p:spTree>
    <p:extLst>
      <p:ext uri="{BB962C8B-B14F-4D97-AF65-F5344CB8AC3E}">
        <p14:creationId xmlns:p14="http://schemas.microsoft.com/office/powerpoint/2010/main" val="379604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62529" y="5976451"/>
            <a:ext cx="2783975" cy="338554"/>
          </a:xfrm>
          <a:prstGeom prst="rect">
            <a:avLst/>
          </a:prstGeom>
          <a:noFill/>
        </p:spPr>
        <p:txBody>
          <a:bodyPr wrap="square" rtlCol="0">
            <a:spAutoFit/>
          </a:bodyPr>
          <a:lstStyle/>
          <a:p>
            <a:r>
              <a:rPr lang="en-US" sz="1600" b="1">
                <a:solidFill>
                  <a:srgbClr val="06B2A9"/>
                </a:solidFill>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51" y="5408948"/>
            <a:ext cx="1979807" cy="4209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7" name="TextBox 6"/>
          <p:cNvSpPr txBox="1"/>
          <p:nvPr/>
        </p:nvSpPr>
        <p:spPr>
          <a:xfrm>
            <a:off x="907051" y="1069311"/>
            <a:ext cx="5678906" cy="3231654"/>
          </a:xfrm>
          <a:prstGeom prst="rect">
            <a:avLst/>
          </a:prstGeom>
          <a:noFill/>
        </p:spPr>
        <p:txBody>
          <a:bodyPr wrap="square" rtlCol="0">
            <a:spAutoFit/>
          </a:bodyPr>
          <a:lstStyle/>
          <a:p>
            <a:r>
              <a:rPr lang="en-US" sz="3400">
                <a:solidFill>
                  <a:schemeClr val="bg1"/>
                </a:solidFill>
                <a:latin typeface="Arial" charset="0"/>
                <a:ea typeface="Arial" charset="0"/>
                <a:cs typeface="Arial" charset="0"/>
              </a:rPr>
              <a:t>Explore your options,</a:t>
            </a:r>
          </a:p>
          <a:p>
            <a:r>
              <a:rPr lang="en-US" sz="3400">
                <a:solidFill>
                  <a:schemeClr val="bg1"/>
                </a:solidFill>
                <a:latin typeface="Arial" charset="0"/>
                <a:ea typeface="Arial" charset="0"/>
                <a:cs typeface="Arial" charset="0"/>
              </a:rPr>
              <a:t>Discover your potential</a:t>
            </a:r>
          </a:p>
          <a:p>
            <a:endParaRPr lang="en-US" sz="3400">
              <a:solidFill>
                <a:schemeClr val="bg1"/>
              </a:solidFill>
              <a:latin typeface="Arial" charset="0"/>
              <a:ea typeface="Arial" charset="0"/>
              <a:cs typeface="Arial" charset="0"/>
            </a:endParaRPr>
          </a:p>
          <a:p>
            <a:r>
              <a:rPr lang="en-US" sz="3400">
                <a:solidFill>
                  <a:schemeClr val="bg1"/>
                </a:solidFill>
                <a:latin typeface="Arial" charset="0"/>
                <a:ea typeface="Arial" charset="0"/>
                <a:cs typeface="Arial" charset="0"/>
              </a:rPr>
              <a:t>Keeping interested and getting inspired in Engineering</a:t>
            </a:r>
          </a:p>
        </p:txBody>
      </p:sp>
    </p:spTree>
    <p:extLst>
      <p:ext uri="{BB962C8B-B14F-4D97-AF65-F5344CB8AC3E}">
        <p14:creationId xmlns:p14="http://schemas.microsoft.com/office/powerpoint/2010/main" val="2069899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055541" y="1675040"/>
            <a:ext cx="9530034" cy="4955203"/>
          </a:xfrm>
          <a:prstGeom prst="rect">
            <a:avLst/>
          </a:prstGeom>
          <a:noFill/>
        </p:spPr>
        <p:txBody>
          <a:bodyPr wrap="square" rtlCol="0">
            <a:spAutoFit/>
          </a:bodyPr>
          <a:lstStyle/>
          <a:p>
            <a:pPr marL="571500" indent="-571500">
              <a:buFont typeface="Arial" panose="020B0604020202020204" pitchFamily="34" charset="0"/>
              <a:buChar char="•"/>
            </a:pPr>
            <a:r>
              <a:rPr lang="en-US" sz="2800">
                <a:solidFill>
                  <a:schemeClr val="bg1"/>
                </a:solidFill>
                <a:latin typeface="Raleway" charset="0"/>
                <a:ea typeface="Raleway" charset="0"/>
                <a:cs typeface="Raleway" charset="0"/>
              </a:rPr>
              <a:t>This PowerPoint is here to provide you with different  ideas to help and support you with writing a Personal Statement for an Engineering course at University. </a:t>
            </a:r>
            <a:endParaRPr lang="en-US" sz="2800"/>
          </a:p>
          <a:p>
            <a:pPr marL="571500" indent="-571500">
              <a:buFont typeface="Arial" panose="020B0604020202020204" pitchFamily="34" charset="0"/>
              <a:buChar char="•"/>
            </a:pPr>
            <a:endParaRPr lang="en-US" sz="2800">
              <a:solidFill>
                <a:schemeClr val="bg1"/>
              </a:solidFill>
              <a:latin typeface="Raleway" charset="0"/>
              <a:ea typeface="Raleway" charset="0"/>
              <a:cs typeface="Raleway" charset="0"/>
            </a:endParaRPr>
          </a:p>
          <a:p>
            <a:pPr marL="571500" indent="-571500">
              <a:buFont typeface="Arial" panose="020B0604020202020204" pitchFamily="34" charset="0"/>
              <a:buChar char="•"/>
            </a:pPr>
            <a:r>
              <a:rPr lang="en-US" sz="2800">
                <a:solidFill>
                  <a:schemeClr val="bg1"/>
                </a:solidFill>
                <a:latin typeface="Raleway" charset="0"/>
                <a:ea typeface="Raleway" charset="0"/>
                <a:cs typeface="Raleway" charset="0"/>
              </a:rPr>
              <a:t>We have put together reading lists, preparation ideas and top tips for the application process for university. </a:t>
            </a:r>
          </a:p>
          <a:p>
            <a:pPr marL="571500" indent="-571500">
              <a:buFont typeface="Arial" panose="020B0604020202020204" pitchFamily="34" charset="0"/>
              <a:buChar char="•"/>
            </a:pPr>
            <a:r>
              <a:rPr lang="en-US" sz="2800">
                <a:solidFill>
                  <a:schemeClr val="bg1"/>
                </a:solidFill>
                <a:latin typeface="Raleway" charset="0"/>
                <a:ea typeface="Raleway" charset="0"/>
                <a:cs typeface="Raleway" charset="0"/>
              </a:rPr>
              <a:t>You might not be able to do any practical work experience before you apply to university, but you can gain an insight into the world of Engineering in lots of other ways. </a:t>
            </a:r>
          </a:p>
          <a:p>
            <a:pPr marL="571500" indent="-571500">
              <a:buFont typeface="Arial" panose="020B0604020202020204" pitchFamily="34" charset="0"/>
              <a:buChar char="•"/>
            </a:pPr>
            <a:endParaRPr lang="en-US" sz="360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a:solidFill>
                  <a:srgbClr val="06B2A9"/>
                </a:solidFill>
                <a:latin typeface="Arial" panose="020B0604020202020204" pitchFamily="34" charset="0"/>
                <a:ea typeface="Raleway SemiBold" charset="0"/>
                <a:cs typeface="Arial" panose="020B0604020202020204" pitchFamily="34" charset="0"/>
              </a:rPr>
              <a:t>How can we help?</a:t>
            </a:r>
            <a:endParaRPr lang="en-US" b="1">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1735980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49277"/>
            <a:ext cx="12077701" cy="6929039"/>
          </a:xfrm>
          <a:prstGeom prst="rect">
            <a:avLst/>
          </a:prstGeom>
        </p:spPr>
      </p:pic>
      <p:sp>
        <p:nvSpPr>
          <p:cNvPr id="9" name="TextBox 8"/>
          <p:cNvSpPr txBox="1"/>
          <p:nvPr/>
        </p:nvSpPr>
        <p:spPr>
          <a:xfrm>
            <a:off x="114298" y="1844515"/>
            <a:ext cx="9530034" cy="3416320"/>
          </a:xfrm>
          <a:prstGeom prst="rect">
            <a:avLst/>
          </a:prstGeom>
          <a:noFill/>
        </p:spPr>
        <p:txBody>
          <a:bodyPr wrap="square" rtlCol="0">
            <a:spAutoFit/>
          </a:bodyPr>
          <a:lstStyle/>
          <a:p>
            <a:pPr marL="571500" indent="-571500">
              <a:buFont typeface="Arial" panose="020B0604020202020204" pitchFamily="34" charset="0"/>
              <a:buChar char="•"/>
            </a:pPr>
            <a:r>
              <a:rPr lang="en-US" sz="3600">
                <a:solidFill>
                  <a:schemeClr val="bg1"/>
                </a:solidFill>
                <a:latin typeface="Raleway" charset="0"/>
                <a:ea typeface="Raleway" charset="0"/>
                <a:cs typeface="Raleway" charset="0"/>
              </a:rPr>
              <a:t>Lets start with some reading. We recommend using this time to do some further reading on your chosen subject, as it is  important that your personal statement contains an academic paragraph.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a:solidFill>
                  <a:srgbClr val="06B2A9"/>
                </a:solidFill>
                <a:latin typeface="Arial" panose="020B0604020202020204" pitchFamily="34" charset="0"/>
                <a:ea typeface="Arial" charset="0"/>
                <a:cs typeface="Arial" panose="020B0604020202020204" pitchFamily="34" charset="0"/>
              </a:rPr>
              <a:t>Where do I start?!</a:t>
            </a:r>
            <a:endParaRPr lang="en-US" b="1">
              <a:solidFill>
                <a:srgbClr val="06B2A9"/>
              </a:solidFill>
              <a:latin typeface="Arial" charset="0"/>
              <a:ea typeface="Arial" charset="0"/>
              <a:cs typeface="Arial" charset="0"/>
            </a:endParaRPr>
          </a:p>
        </p:txBody>
      </p:sp>
      <p:pic>
        <p:nvPicPr>
          <p:cNvPr id="1028" name="Picture 4" descr="Image result for reading image">
            <a:extLst>
              <a:ext uri="{FF2B5EF4-FFF2-40B4-BE49-F238E27FC236}">
                <a16:creationId xmlns:a16="http://schemas.microsoft.com/office/drawing/2014/main" id="{50D0B36F-C3BF-4EAE-ADDD-DD532B6CB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72" y="4281679"/>
            <a:ext cx="3657794" cy="205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1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97" y="2508012"/>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a:solidFill>
                  <a:srgbClr val="06B2A9"/>
                </a:solidFill>
                <a:latin typeface="Arial" panose="020B0604020202020204" pitchFamily="34" charset="0"/>
                <a:ea typeface="Arial" charset="0"/>
                <a:cs typeface="Arial" panose="020B0604020202020204" pitchFamily="34" charset="0"/>
              </a:rPr>
              <a:t>An Academic Paragraph</a:t>
            </a:r>
            <a:endParaRPr lang="en-US" sz="6000" b="1">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3970318"/>
          </a:xfrm>
          <a:prstGeom prst="rect">
            <a:avLst/>
          </a:prstGeom>
          <a:noFill/>
        </p:spPr>
        <p:txBody>
          <a:bodyPr wrap="square" rtlCol="0">
            <a:spAutoFit/>
          </a:bodyPr>
          <a:lstStyle/>
          <a:p>
            <a:r>
              <a:rPr lang="en-GB" sz="3600">
                <a:solidFill>
                  <a:schemeClr val="bg1"/>
                </a:solidFill>
                <a:latin typeface="Raleway" panose="020B0503030101060003" pitchFamily="34" charset="0"/>
              </a:rPr>
              <a:t>Having an academic paragraph in your personal statement is really important and we suggest using the following reading lists to help. You can use this paragraph to analyse a small piece of text from a relevant book/journal, article or performance. </a:t>
            </a:r>
          </a:p>
        </p:txBody>
      </p:sp>
      <p:pic>
        <p:nvPicPr>
          <p:cNvPr id="2050" name="Picture 2" descr="Image result for performing while reading">
            <a:extLst>
              <a:ext uri="{FF2B5EF4-FFF2-40B4-BE49-F238E27FC236}">
                <a16:creationId xmlns:a16="http://schemas.microsoft.com/office/drawing/2014/main" id="{0A50DEBB-CBB1-4352-B3F0-6B55F86E5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930" y="2652643"/>
            <a:ext cx="2538521" cy="30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4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97" y="2508012"/>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nchor="t">
            <a:spAutoFit/>
          </a:bodyPr>
          <a:lstStyle/>
          <a:p>
            <a:pPr algn="ctr">
              <a:lnSpc>
                <a:spcPct val="110000"/>
              </a:lnSpc>
            </a:pPr>
            <a:r>
              <a:rPr lang="en-US" sz="6000" b="1" u="sng" dirty="0">
                <a:solidFill>
                  <a:srgbClr val="06B2A9"/>
                </a:solidFill>
                <a:latin typeface="Arial"/>
                <a:ea typeface="Arial" charset="0"/>
                <a:cs typeface="Arial"/>
              </a:rPr>
              <a:t>What type of </a:t>
            </a:r>
            <a:r>
              <a:rPr lang="en-US" sz="6000" b="1" u="sng" dirty="0">
                <a:solidFill>
                  <a:srgbClr val="3D938E"/>
                </a:solidFill>
                <a:latin typeface="Arial"/>
                <a:ea typeface="Arial" charset="0"/>
                <a:cs typeface="Arial"/>
              </a:rPr>
              <a:t>Engin</a:t>
            </a:r>
            <a:r>
              <a:rPr lang="en-US" sz="6000" b="1" u="sng" dirty="0">
                <a:solidFill>
                  <a:srgbClr val="06B2A9"/>
                </a:solidFill>
                <a:latin typeface="Arial"/>
                <a:ea typeface="Arial" charset="0"/>
                <a:cs typeface="Arial"/>
              </a:rPr>
              <a:t>eering?</a:t>
            </a:r>
            <a:endParaRPr lang="en-US" sz="6000" b="1" u="sng" dirty="0">
              <a:solidFill>
                <a:srgbClr val="06B2A9"/>
              </a:solidFill>
              <a:latin typeface="Arial"/>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4832092"/>
          </a:xfrm>
          <a:prstGeom prst="rect">
            <a:avLst/>
          </a:prstGeom>
          <a:noFill/>
        </p:spPr>
        <p:txBody>
          <a:bodyPr wrap="square" rtlCol="0" anchor="t">
            <a:spAutoFit/>
          </a:bodyPr>
          <a:lstStyle/>
          <a:p>
            <a:r>
              <a:rPr lang="en-GB" sz="2800" dirty="0">
                <a:solidFill>
                  <a:schemeClr val="bg1"/>
                </a:solidFill>
                <a:latin typeface="Raleway"/>
                <a:ea typeface="+mn-lt"/>
                <a:cs typeface="+mn-lt"/>
              </a:rPr>
              <a:t>Traditionally engineering was divided into four main categories; chemical, mechanical, civil and electrical engineering.</a:t>
            </a:r>
          </a:p>
          <a:p>
            <a:endParaRPr lang="en-GB" sz="2800" dirty="0">
              <a:solidFill>
                <a:schemeClr val="bg1"/>
              </a:solidFill>
              <a:latin typeface="Raleway"/>
              <a:cs typeface="Calibri"/>
            </a:endParaRPr>
          </a:p>
          <a:p>
            <a:r>
              <a:rPr lang="en-GB" sz="2800" dirty="0">
                <a:solidFill>
                  <a:schemeClr val="bg1"/>
                </a:solidFill>
                <a:latin typeface="Raleway"/>
                <a:cs typeface="Calibri"/>
              </a:rPr>
              <a:t>Engineering is a fast-moving industry and new types of engineering are emerging all the time. </a:t>
            </a:r>
          </a:p>
          <a:p>
            <a:endParaRPr lang="en-GB" sz="2800" dirty="0">
              <a:solidFill>
                <a:schemeClr val="bg1"/>
              </a:solidFill>
              <a:latin typeface="Raleway"/>
              <a:cs typeface="Calibri"/>
            </a:endParaRPr>
          </a:p>
          <a:p>
            <a:r>
              <a:rPr lang="en-GB" sz="2800" dirty="0">
                <a:solidFill>
                  <a:schemeClr val="bg1"/>
                </a:solidFill>
                <a:latin typeface="Raleway"/>
                <a:cs typeface="Calibri"/>
              </a:rPr>
              <a:t>Use this time to research the different types of engineering and think about which suits you. </a:t>
            </a:r>
          </a:p>
          <a:p>
            <a:endParaRPr lang="en-GB" sz="2800" dirty="0">
              <a:solidFill>
                <a:schemeClr val="bg1"/>
              </a:solidFill>
              <a:latin typeface="Raleway"/>
              <a:cs typeface="Calibri"/>
            </a:endParaRPr>
          </a:p>
          <a:p>
            <a:r>
              <a:rPr lang="en-GB" sz="2800" dirty="0">
                <a:solidFill>
                  <a:srgbClr val="3D938E"/>
                </a:solidFill>
                <a:latin typeface="Raleway"/>
                <a:ea typeface="+mn-lt"/>
                <a:cs typeface="+mn-lt"/>
                <a:hlinkClick r:id="rId4">
                  <a:extLst>
                    <a:ext uri="{A12FA001-AC4F-418D-AE19-62706E023703}">
                      <ahyp:hlinkClr xmlns:ahyp="http://schemas.microsoft.com/office/drawing/2018/hyperlinkcolor" val="tx"/>
                    </a:ext>
                  </a:extLst>
                </a:hlinkClick>
              </a:rPr>
              <a:t>https://mtfy.tomorrowsengineers.org.uk/</a:t>
            </a:r>
            <a:endParaRPr lang="en-GB" dirty="0">
              <a:solidFill>
                <a:srgbClr val="3D938E"/>
              </a:solidFill>
              <a:latin typeface="Raleway"/>
              <a:ea typeface="+mn-lt"/>
              <a:cs typeface="+mn-lt"/>
            </a:endParaRPr>
          </a:p>
        </p:txBody>
      </p:sp>
      <p:pic>
        <p:nvPicPr>
          <p:cNvPr id="2050" name="Picture 2" descr="A picture containing person, indoor, cat, man&#10;&#10;Description generated with very high confidence">
            <a:extLst>
              <a:ext uri="{FF2B5EF4-FFF2-40B4-BE49-F238E27FC236}">
                <a16:creationId xmlns:a16="http://schemas.microsoft.com/office/drawing/2014/main" id="{0A50DEBB-CBB1-4352-B3F0-6B55F86E5D17}"/>
              </a:ext>
            </a:extLst>
          </p:cNvPr>
          <p:cNvPicPr>
            <a:picLocks noChangeAspect="1" noChangeArrowheads="1"/>
          </p:cNvPicPr>
          <p:nvPr/>
        </p:nvPicPr>
        <p:blipFill>
          <a:blip r:embed="rId5"/>
          <a:srcRect/>
          <a:stretch>
            <a:fillRect/>
          </a:stretch>
        </p:blipFill>
        <p:spPr bwMode="auto">
          <a:xfrm>
            <a:off x="9084930" y="3480575"/>
            <a:ext cx="2538521" cy="143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5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65" y="-357696"/>
            <a:ext cx="12077701" cy="6929039"/>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u="sng">
              <a:solidFill>
                <a:srgbClr val="06B2A9"/>
              </a:solidFill>
              <a:latin typeface="Arial"/>
              <a:ea typeface="Arial" charset="0"/>
              <a:cs typeface="Arial" charset="0"/>
            </a:endParaRPr>
          </a:p>
        </p:txBody>
      </p:sp>
      <p:sp>
        <p:nvSpPr>
          <p:cNvPr id="5" name="Title 4">
            <a:extLst>
              <a:ext uri="{FF2B5EF4-FFF2-40B4-BE49-F238E27FC236}">
                <a16:creationId xmlns:a16="http://schemas.microsoft.com/office/drawing/2014/main" id="{6F261B32-6212-4692-BDC6-7F4EB9DB4404}"/>
              </a:ext>
            </a:extLst>
          </p:cNvPr>
          <p:cNvSpPr>
            <a:spLocks noGrp="1"/>
          </p:cNvSpPr>
          <p:nvPr>
            <p:ph type="title"/>
          </p:nvPr>
        </p:nvSpPr>
        <p:spPr/>
        <p:txBody>
          <a:bodyPr/>
          <a:lstStyle/>
          <a:p>
            <a:r>
              <a:rPr lang="en-US" b="1">
                <a:solidFill>
                  <a:schemeClr val="bg1"/>
                </a:solidFill>
                <a:latin typeface="Raleway"/>
                <a:cs typeface="Calibri Light"/>
              </a:rPr>
              <a:t>What type of Engineering?</a:t>
            </a:r>
            <a:r>
              <a:rPr lang="en-US">
                <a:cs typeface="Calibri Light"/>
              </a:rPr>
              <a:t> </a:t>
            </a:r>
            <a:endParaRPr lang="en-US"/>
          </a:p>
        </p:txBody>
      </p:sp>
      <p:sp>
        <p:nvSpPr>
          <p:cNvPr id="7" name="Content Placeholder 6">
            <a:extLst>
              <a:ext uri="{FF2B5EF4-FFF2-40B4-BE49-F238E27FC236}">
                <a16:creationId xmlns:a16="http://schemas.microsoft.com/office/drawing/2014/main" id="{CA0054C7-0AC7-405B-A174-967266D6AB73}"/>
              </a:ext>
            </a:extLst>
          </p:cNvPr>
          <p:cNvSpPr>
            <a:spLocks noGrp="1"/>
          </p:cNvSpPr>
          <p:nvPr>
            <p:ph sz="half" idx="1"/>
          </p:nvPr>
        </p:nvSpPr>
        <p:spPr/>
        <p:txBody>
          <a:bodyPr vert="horz" lIns="91440" tIns="45720" rIns="91440" bIns="45720" rtlCol="0" anchor="t">
            <a:normAutofit fontScale="70000" lnSpcReduction="20000"/>
          </a:bodyPr>
          <a:lstStyle/>
          <a:p>
            <a:r>
              <a:rPr lang="en-US" b="1" u="sng" dirty="0">
                <a:solidFill>
                  <a:srgbClr val="3D938E"/>
                </a:solidFill>
                <a:latin typeface="Raleway"/>
                <a:ea typeface="+mn-lt"/>
                <a:cs typeface="+mn-lt"/>
                <a:hlinkClick r:id="rId4">
                  <a:extLst>
                    <a:ext uri="{A12FA001-AC4F-418D-AE19-62706E023703}">
                      <ahyp:hlinkClr xmlns:ahyp="http://schemas.microsoft.com/office/drawing/2018/hyperlinkcolor" val="tx"/>
                    </a:ext>
                  </a:extLst>
                </a:hlinkClick>
              </a:rPr>
              <a:t>Aerospace engineering</a:t>
            </a:r>
            <a:endParaRPr lang="en-US" dirty="0">
              <a:solidFill>
                <a:srgbClr val="3D938E"/>
              </a:solidFill>
              <a:latin typeface="Raleway"/>
              <a:cs typeface="Calibri" panose="020F0502020204030204"/>
            </a:endParaRPr>
          </a:p>
          <a:p>
            <a:r>
              <a:rPr lang="en-US" b="1" u="sng" dirty="0">
                <a:solidFill>
                  <a:srgbClr val="3D938E"/>
                </a:solidFill>
                <a:latin typeface="Raleway"/>
                <a:ea typeface="+mn-lt"/>
                <a:cs typeface="+mn-lt"/>
                <a:hlinkClick r:id="rId5">
                  <a:extLst>
                    <a:ext uri="{A12FA001-AC4F-418D-AE19-62706E023703}">
                      <ahyp:hlinkClr xmlns:ahyp="http://schemas.microsoft.com/office/drawing/2018/hyperlinkcolor" val="tx"/>
                    </a:ext>
                  </a:extLst>
                </a:hlinkClick>
              </a:rPr>
              <a:t>Agricultural engineering</a:t>
            </a:r>
            <a:endParaRPr lang="en-US" dirty="0">
              <a:solidFill>
                <a:srgbClr val="3D938E"/>
              </a:solidFill>
              <a:latin typeface="Raleway"/>
            </a:endParaRPr>
          </a:p>
          <a:p>
            <a:r>
              <a:rPr lang="en-US" dirty="0">
                <a:solidFill>
                  <a:schemeClr val="bg1"/>
                </a:solidFill>
                <a:latin typeface="Raleway"/>
                <a:ea typeface="+mn-lt"/>
                <a:cs typeface="+mn-lt"/>
              </a:rPr>
              <a:t>Audio engineering</a:t>
            </a:r>
            <a:endParaRPr lang="en-US" dirty="0">
              <a:solidFill>
                <a:schemeClr val="bg1"/>
              </a:solidFill>
              <a:latin typeface="Raleway"/>
            </a:endParaRPr>
          </a:p>
          <a:p>
            <a:r>
              <a:rPr lang="en-US" dirty="0">
                <a:solidFill>
                  <a:schemeClr val="bg1"/>
                </a:solidFill>
                <a:latin typeface="Raleway"/>
                <a:ea typeface="+mn-lt"/>
                <a:cs typeface="+mn-lt"/>
              </a:rPr>
              <a:t>Automotive engineering</a:t>
            </a:r>
            <a:endParaRPr lang="en-US" dirty="0">
              <a:solidFill>
                <a:schemeClr val="bg1"/>
              </a:solidFill>
              <a:latin typeface="Raleway"/>
            </a:endParaRPr>
          </a:p>
          <a:p>
            <a:r>
              <a:rPr lang="en-US" dirty="0">
                <a:solidFill>
                  <a:schemeClr val="bg1"/>
                </a:solidFill>
                <a:latin typeface="Raleway"/>
                <a:ea typeface="+mn-lt"/>
                <a:cs typeface="+mn-lt"/>
              </a:rPr>
              <a:t>Biomedical engineering</a:t>
            </a:r>
            <a:endParaRPr lang="en-US" dirty="0">
              <a:solidFill>
                <a:schemeClr val="bg1"/>
              </a:solidFill>
              <a:latin typeface="Raleway"/>
            </a:endParaRPr>
          </a:p>
          <a:p>
            <a:r>
              <a:rPr lang="en-US" dirty="0">
                <a:solidFill>
                  <a:schemeClr val="bg1"/>
                </a:solidFill>
                <a:latin typeface="Raleway"/>
                <a:ea typeface="+mn-lt"/>
                <a:cs typeface="+mn-lt"/>
              </a:rPr>
              <a:t>Broadcast engineering</a:t>
            </a:r>
            <a:endParaRPr lang="en-US" dirty="0">
              <a:solidFill>
                <a:schemeClr val="bg1"/>
              </a:solidFill>
              <a:latin typeface="Raleway"/>
            </a:endParaRPr>
          </a:p>
          <a:p>
            <a:r>
              <a:rPr lang="en-US" dirty="0">
                <a:solidFill>
                  <a:schemeClr val="bg1"/>
                </a:solidFill>
                <a:latin typeface="Raleway"/>
                <a:ea typeface="+mn-lt"/>
                <a:cs typeface="+mn-lt"/>
              </a:rPr>
              <a:t>Computer engineering</a:t>
            </a:r>
            <a:endParaRPr lang="en-US" dirty="0">
              <a:solidFill>
                <a:schemeClr val="bg1"/>
              </a:solidFill>
              <a:latin typeface="Raleway"/>
            </a:endParaRPr>
          </a:p>
          <a:p>
            <a:r>
              <a:rPr lang="en-US" b="1" u="sng" dirty="0">
                <a:solidFill>
                  <a:srgbClr val="3D938E"/>
                </a:solidFill>
                <a:latin typeface="Raleway"/>
                <a:ea typeface="+mn-lt"/>
                <a:cs typeface="+mn-lt"/>
                <a:hlinkClick r:id="rId6">
                  <a:extLst>
                    <a:ext uri="{A12FA001-AC4F-418D-AE19-62706E023703}">
                      <ahyp:hlinkClr xmlns:ahyp="http://schemas.microsoft.com/office/drawing/2018/hyperlinkcolor" val="tx"/>
                    </a:ext>
                  </a:extLst>
                </a:hlinkClick>
              </a:rPr>
              <a:t>Design engineering</a:t>
            </a:r>
            <a:endParaRPr lang="en-US" dirty="0">
              <a:solidFill>
                <a:srgbClr val="3D938E"/>
              </a:solidFill>
              <a:latin typeface="Raleway"/>
            </a:endParaRPr>
          </a:p>
          <a:p>
            <a:r>
              <a:rPr lang="en-US" dirty="0">
                <a:solidFill>
                  <a:schemeClr val="bg1"/>
                </a:solidFill>
                <a:latin typeface="Raleway"/>
                <a:ea typeface="+mn-lt"/>
                <a:cs typeface="+mn-lt"/>
              </a:rPr>
              <a:t>Energy engineering (from petroleum to alternative fuels)</a:t>
            </a:r>
            <a:endParaRPr lang="en-US" dirty="0">
              <a:solidFill>
                <a:schemeClr val="bg1"/>
              </a:solidFill>
              <a:latin typeface="Raleway"/>
            </a:endParaRPr>
          </a:p>
          <a:p>
            <a:r>
              <a:rPr lang="en-US" dirty="0">
                <a:solidFill>
                  <a:schemeClr val="bg1"/>
                </a:solidFill>
                <a:latin typeface="Raleway"/>
                <a:ea typeface="+mn-lt"/>
                <a:cs typeface="+mn-lt"/>
              </a:rPr>
              <a:t>Environmental engineering</a:t>
            </a:r>
            <a:endParaRPr lang="en-US" dirty="0">
              <a:solidFill>
                <a:schemeClr val="bg1"/>
              </a:solidFill>
              <a:latin typeface="Raleway"/>
            </a:endParaRPr>
          </a:p>
          <a:p>
            <a:endParaRPr lang="en-US" dirty="0">
              <a:cs typeface="Calibri"/>
            </a:endParaRPr>
          </a:p>
        </p:txBody>
      </p:sp>
      <p:sp>
        <p:nvSpPr>
          <p:cNvPr id="11" name="Content Placeholder 10">
            <a:extLst>
              <a:ext uri="{FF2B5EF4-FFF2-40B4-BE49-F238E27FC236}">
                <a16:creationId xmlns:a16="http://schemas.microsoft.com/office/drawing/2014/main" id="{9A5A4132-27EC-434E-AD83-81C7DAFDD256}"/>
              </a:ext>
            </a:extLst>
          </p:cNvPr>
          <p:cNvSpPr>
            <a:spLocks noGrp="1"/>
          </p:cNvSpPr>
          <p:nvPr>
            <p:ph sz="half" idx="2"/>
          </p:nvPr>
        </p:nvSpPr>
        <p:spPr/>
        <p:txBody>
          <a:bodyPr vert="horz" lIns="91440" tIns="45720" rIns="91440" bIns="45720" rtlCol="0" anchor="t">
            <a:normAutofit fontScale="70000" lnSpcReduction="20000"/>
          </a:bodyPr>
          <a:lstStyle/>
          <a:p>
            <a:r>
              <a:rPr lang="en-US" b="1" u="sng" dirty="0">
                <a:solidFill>
                  <a:srgbClr val="3D938E"/>
                </a:solidFill>
                <a:latin typeface="Raleway"/>
                <a:ea typeface="+mn-lt"/>
                <a:cs typeface="+mn-lt"/>
                <a:hlinkClick r:id="rId7">
                  <a:extLst>
                    <a:ext uri="{A12FA001-AC4F-418D-AE19-62706E023703}">
                      <ahyp:hlinkClr xmlns:ahyp="http://schemas.microsoft.com/office/drawing/2018/hyperlinkcolor" val="tx"/>
                    </a:ext>
                  </a:extLst>
                </a:hlinkClick>
              </a:rPr>
              <a:t>Food science engineering</a:t>
            </a:r>
            <a:endParaRPr lang="en-US" dirty="0">
              <a:solidFill>
                <a:srgbClr val="3D938E"/>
              </a:solidFill>
              <a:latin typeface="Raleway"/>
              <a:cs typeface="Calibri"/>
            </a:endParaRPr>
          </a:p>
          <a:p>
            <a:r>
              <a:rPr lang="en-US" dirty="0">
                <a:solidFill>
                  <a:schemeClr val="bg1"/>
                </a:solidFill>
                <a:latin typeface="Raleway"/>
                <a:ea typeface="+mn-lt"/>
                <a:cs typeface="+mn-lt"/>
              </a:rPr>
              <a:t>Geological and geophysical engineering</a:t>
            </a:r>
            <a:endParaRPr lang="en-US" dirty="0">
              <a:solidFill>
                <a:schemeClr val="bg1"/>
              </a:solidFill>
              <a:latin typeface="Raleway"/>
            </a:endParaRPr>
          </a:p>
          <a:p>
            <a:r>
              <a:rPr lang="en-US" b="1" u="sng" dirty="0">
                <a:solidFill>
                  <a:srgbClr val="3D938E"/>
                </a:solidFill>
                <a:latin typeface="Raleway"/>
                <a:ea typeface="+mn-lt"/>
                <a:cs typeface="+mn-lt"/>
                <a:hlinkClick r:id="rId8">
                  <a:extLst>
                    <a:ext uri="{A12FA001-AC4F-418D-AE19-62706E023703}">
                      <ahyp:hlinkClr xmlns:ahyp="http://schemas.microsoft.com/office/drawing/2018/hyperlinkcolor" val="tx"/>
                    </a:ext>
                  </a:extLst>
                </a:hlinkClick>
              </a:rPr>
              <a:t>Maintenance engineering</a:t>
            </a:r>
            <a:endParaRPr lang="en-US" dirty="0">
              <a:solidFill>
                <a:srgbClr val="3D938E"/>
              </a:solidFill>
              <a:latin typeface="Raleway"/>
            </a:endParaRPr>
          </a:p>
          <a:p>
            <a:r>
              <a:rPr lang="en-US" dirty="0">
                <a:solidFill>
                  <a:schemeClr val="bg1"/>
                </a:solidFill>
                <a:latin typeface="Raleway"/>
                <a:ea typeface="+mn-lt"/>
                <a:cs typeface="+mn-lt"/>
              </a:rPr>
              <a:t>Manufacturing engineering</a:t>
            </a:r>
            <a:endParaRPr lang="en-US" dirty="0">
              <a:solidFill>
                <a:schemeClr val="bg1"/>
              </a:solidFill>
              <a:latin typeface="Raleway"/>
            </a:endParaRPr>
          </a:p>
          <a:p>
            <a:r>
              <a:rPr lang="en-US" b="1" u="sng" dirty="0">
                <a:solidFill>
                  <a:srgbClr val="3D938E"/>
                </a:solidFill>
                <a:latin typeface="Raleway"/>
                <a:ea typeface="+mn-lt"/>
                <a:cs typeface="+mn-lt"/>
                <a:hlinkClick r:id="rId9">
                  <a:extLst>
                    <a:ext uri="{A12FA001-AC4F-418D-AE19-62706E023703}">
                      <ahyp:hlinkClr xmlns:ahyp="http://schemas.microsoft.com/office/drawing/2018/hyperlinkcolor" val="tx"/>
                    </a:ext>
                  </a:extLst>
                </a:hlinkClick>
              </a:rPr>
              <a:t>Marine engineering</a:t>
            </a:r>
            <a:endParaRPr lang="en-US" dirty="0">
              <a:solidFill>
                <a:srgbClr val="3D938E"/>
              </a:solidFill>
              <a:latin typeface="Raleway"/>
            </a:endParaRPr>
          </a:p>
          <a:p>
            <a:r>
              <a:rPr lang="en-US" dirty="0">
                <a:solidFill>
                  <a:schemeClr val="bg1"/>
                </a:solidFill>
                <a:latin typeface="Raleway"/>
                <a:ea typeface="+mn-lt"/>
                <a:cs typeface="+mn-lt"/>
              </a:rPr>
              <a:t>Materials engineering</a:t>
            </a:r>
            <a:endParaRPr lang="en-US" dirty="0">
              <a:solidFill>
                <a:schemeClr val="bg1"/>
              </a:solidFill>
              <a:latin typeface="Raleway"/>
            </a:endParaRPr>
          </a:p>
          <a:p>
            <a:r>
              <a:rPr lang="en-US" dirty="0">
                <a:solidFill>
                  <a:schemeClr val="bg1"/>
                </a:solidFill>
                <a:latin typeface="Raleway"/>
                <a:ea typeface="+mn-lt"/>
                <a:cs typeface="+mn-lt"/>
              </a:rPr>
              <a:t>Mining engineering</a:t>
            </a:r>
            <a:endParaRPr lang="en-US" dirty="0">
              <a:solidFill>
                <a:schemeClr val="bg1"/>
              </a:solidFill>
              <a:latin typeface="Raleway"/>
            </a:endParaRPr>
          </a:p>
          <a:p>
            <a:r>
              <a:rPr lang="en-US" dirty="0">
                <a:solidFill>
                  <a:schemeClr val="bg1"/>
                </a:solidFill>
                <a:latin typeface="Raleway"/>
                <a:ea typeface="+mn-lt"/>
                <a:cs typeface="+mn-lt"/>
              </a:rPr>
              <a:t>Nanoengineering (engineering on a tiny scale with components as small as several atoms)</a:t>
            </a:r>
            <a:endParaRPr lang="en-US" dirty="0">
              <a:solidFill>
                <a:schemeClr val="bg1"/>
              </a:solidFill>
              <a:latin typeface="Raleway"/>
            </a:endParaRPr>
          </a:p>
          <a:p>
            <a:r>
              <a:rPr lang="en-US" dirty="0">
                <a:solidFill>
                  <a:schemeClr val="bg1"/>
                </a:solidFill>
                <a:latin typeface="Raleway"/>
                <a:ea typeface="+mn-lt"/>
                <a:cs typeface="+mn-lt"/>
              </a:rPr>
              <a:t>Nuclear engineering</a:t>
            </a:r>
            <a:endParaRPr lang="en-US" dirty="0">
              <a:solidFill>
                <a:schemeClr val="bg1"/>
              </a:solidFill>
              <a:latin typeface="Raleway"/>
            </a:endParaRPr>
          </a:p>
          <a:p>
            <a:r>
              <a:rPr lang="en-US" b="1" u="sng" dirty="0">
                <a:solidFill>
                  <a:srgbClr val="3D938E"/>
                </a:solidFill>
                <a:latin typeface="Raleway"/>
                <a:ea typeface="+mn-lt"/>
                <a:cs typeface="+mn-lt"/>
                <a:hlinkClick r:id="rId10">
                  <a:extLst>
                    <a:ext uri="{A12FA001-AC4F-418D-AE19-62706E023703}">
                      <ahyp:hlinkClr xmlns:ahyp="http://schemas.microsoft.com/office/drawing/2018/hyperlinkcolor" val="tx"/>
                    </a:ext>
                  </a:extLst>
                </a:hlinkClick>
              </a:rPr>
              <a:t>Rail engineering</a:t>
            </a:r>
            <a:endParaRPr lang="en-US" dirty="0">
              <a:solidFill>
                <a:srgbClr val="3D938E"/>
              </a:solidFill>
              <a:latin typeface="Raleway"/>
            </a:endParaRPr>
          </a:p>
          <a:p>
            <a:r>
              <a:rPr lang="en-US" dirty="0">
                <a:solidFill>
                  <a:schemeClr val="bg1"/>
                </a:solidFill>
                <a:latin typeface="Raleway"/>
                <a:ea typeface="+mn-lt"/>
                <a:cs typeface="+mn-lt"/>
              </a:rPr>
              <a:t>Structural engineering</a:t>
            </a:r>
            <a:endParaRPr lang="en-US" dirty="0">
              <a:solidFill>
                <a:schemeClr val="bg1"/>
              </a:solidFill>
              <a:latin typeface="Raleway"/>
            </a:endParaRPr>
          </a:p>
          <a:p>
            <a:pPr marL="0" indent="0">
              <a:buNone/>
            </a:pPr>
            <a:endParaRPr lang="en-US" dirty="0">
              <a:cs typeface="Calibri"/>
            </a:endParaRPr>
          </a:p>
        </p:txBody>
      </p:sp>
    </p:spTree>
    <p:extLst>
      <p:ext uri="{BB962C8B-B14F-4D97-AF65-F5344CB8AC3E}">
        <p14:creationId xmlns:p14="http://schemas.microsoft.com/office/powerpoint/2010/main" val="2009407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8763"/>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97" y="2508012"/>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a:solidFill>
                  <a:srgbClr val="06B2A9"/>
                </a:solidFill>
                <a:latin typeface="Arial" panose="020B0604020202020204" pitchFamily="34" charset="0"/>
                <a:ea typeface="Arial" charset="0"/>
                <a:cs typeface="Arial" panose="020B0604020202020204" pitchFamily="34" charset="0"/>
              </a:rPr>
              <a:t>Reading suggestions</a:t>
            </a:r>
            <a:endParaRPr lang="en-US" sz="6000" b="1">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646331"/>
          </a:xfrm>
          <a:prstGeom prst="rect">
            <a:avLst/>
          </a:prstGeom>
          <a:noFill/>
        </p:spPr>
        <p:txBody>
          <a:bodyPr wrap="square" rtlCol="0">
            <a:spAutoFit/>
          </a:bodyPr>
          <a:lstStyle/>
          <a:p>
            <a:endParaRPr lang="en-GB" sz="3600">
              <a:solidFill>
                <a:schemeClr val="bg1"/>
              </a:solidFill>
              <a:latin typeface="Raleway" panose="020B0503030101060003" pitchFamily="34" charset="0"/>
            </a:endParaRPr>
          </a:p>
        </p:txBody>
      </p:sp>
      <p:pic>
        <p:nvPicPr>
          <p:cNvPr id="2050" name="Picture 2">
            <a:extLst>
              <a:ext uri="{FF2B5EF4-FFF2-40B4-BE49-F238E27FC236}">
                <a16:creationId xmlns:a16="http://schemas.microsoft.com/office/drawing/2014/main" id="{0A50DEBB-CBB1-4352-B3F0-6B55F86E5D17}"/>
              </a:ext>
            </a:extLst>
          </p:cNvPr>
          <p:cNvPicPr>
            <a:picLocks noChangeAspect="1" noChangeArrowheads="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9084930" y="3352728"/>
            <a:ext cx="2538521" cy="1694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DB7F1C-73E8-4AC6-A1E7-24DB62D97D0E}"/>
              </a:ext>
            </a:extLst>
          </p:cNvPr>
          <p:cNvSpPr txBox="1"/>
          <p:nvPr/>
        </p:nvSpPr>
        <p:spPr>
          <a:xfrm>
            <a:off x="568549" y="1714416"/>
            <a:ext cx="8595329" cy="4154984"/>
          </a:xfrm>
          <a:prstGeom prst="rect">
            <a:avLst/>
          </a:prstGeom>
          <a:noFill/>
        </p:spPr>
        <p:txBody>
          <a:bodyPr wrap="square" rtlCol="0" anchor="t">
            <a:spAutoFit/>
          </a:bodyPr>
          <a:lstStyle/>
          <a:p>
            <a:pPr marL="285750" indent="-285750">
              <a:buFont typeface="Arial" panose="020B0604020202020204" pitchFamily="34" charset="0"/>
              <a:buChar char="•"/>
            </a:pPr>
            <a:r>
              <a:rPr lang="en-US" sz="2400" i="1">
                <a:solidFill>
                  <a:schemeClr val="bg1"/>
                </a:solidFill>
                <a:latin typeface="Raleway"/>
              </a:rPr>
              <a:t>Sustainable Energy – Without the Hot Air </a:t>
            </a:r>
            <a:r>
              <a:rPr lang="en-US" sz="2400">
                <a:solidFill>
                  <a:schemeClr val="bg1"/>
                </a:solidFill>
                <a:latin typeface="Raleway"/>
              </a:rPr>
              <a:t>by David J.C. MacKay</a:t>
            </a:r>
          </a:p>
          <a:p>
            <a:pPr marL="285750" indent="-285750">
              <a:buFont typeface="Arial" panose="020B0604020202020204" pitchFamily="34" charset="0"/>
              <a:buChar char="•"/>
            </a:pPr>
            <a:r>
              <a:rPr lang="en-US" sz="2400" i="1">
                <a:solidFill>
                  <a:schemeClr val="bg1"/>
                </a:solidFill>
                <a:latin typeface="Raleway"/>
              </a:rPr>
              <a:t>How Do Wings Work? </a:t>
            </a:r>
            <a:r>
              <a:rPr lang="en-US" sz="2400">
                <a:solidFill>
                  <a:schemeClr val="bg1"/>
                </a:solidFill>
                <a:latin typeface="Raleway"/>
              </a:rPr>
              <a:t>by Holger </a:t>
            </a:r>
            <a:r>
              <a:rPr lang="en-US" sz="2400" err="1">
                <a:solidFill>
                  <a:schemeClr val="bg1"/>
                </a:solidFill>
                <a:latin typeface="Raleway"/>
              </a:rPr>
              <a:t>Babinsk</a:t>
            </a:r>
            <a:endParaRPr lang="en-US" sz="2400">
              <a:solidFill>
                <a:schemeClr val="bg1"/>
              </a:solidFill>
              <a:latin typeface="Raleway"/>
            </a:endParaRPr>
          </a:p>
          <a:p>
            <a:pPr marL="285750" indent="-285750">
              <a:buFont typeface="Arial" panose="020B0604020202020204" pitchFamily="34" charset="0"/>
              <a:buChar char="•"/>
            </a:pPr>
            <a:r>
              <a:rPr lang="en-US" sz="2400" i="1">
                <a:solidFill>
                  <a:schemeClr val="bg1"/>
                </a:solidFill>
                <a:latin typeface="Raleway"/>
              </a:rPr>
              <a:t>Sustainable Materials – With Both Eyes Open </a:t>
            </a:r>
            <a:r>
              <a:rPr lang="en-US" sz="2400">
                <a:solidFill>
                  <a:schemeClr val="bg1"/>
                </a:solidFill>
                <a:latin typeface="Raleway"/>
              </a:rPr>
              <a:t>by Julian Allwood and Jonathan Cullen</a:t>
            </a:r>
          </a:p>
          <a:p>
            <a:pPr marL="285750" indent="-285750">
              <a:buFont typeface="Arial" panose="020B0604020202020204" pitchFamily="34" charset="0"/>
              <a:buChar char="•"/>
            </a:pPr>
            <a:r>
              <a:rPr lang="en-US" sz="2400" i="1">
                <a:solidFill>
                  <a:schemeClr val="bg1"/>
                </a:solidFill>
                <a:latin typeface="Raleway"/>
              </a:rPr>
              <a:t>Engineering in Society </a:t>
            </a:r>
            <a:r>
              <a:rPr lang="en-US" sz="2400">
                <a:solidFill>
                  <a:schemeClr val="bg1"/>
                </a:solidFill>
                <a:latin typeface="Raleway"/>
              </a:rPr>
              <a:t>edited by Rob Lawlor</a:t>
            </a:r>
          </a:p>
          <a:p>
            <a:pPr marL="285750" indent="-285750">
              <a:buFont typeface="Arial" panose="020B0604020202020204" pitchFamily="34" charset="0"/>
              <a:buChar char="•"/>
            </a:pPr>
            <a:r>
              <a:rPr lang="en-US" sz="2400" i="1">
                <a:solidFill>
                  <a:schemeClr val="bg1"/>
                </a:solidFill>
                <a:latin typeface="Raleway"/>
              </a:rPr>
              <a:t>Engineering: A Beginner's Guide </a:t>
            </a:r>
            <a:r>
              <a:rPr lang="en-US" sz="2400">
                <a:solidFill>
                  <a:schemeClr val="bg1"/>
                </a:solidFill>
                <a:latin typeface="Raleway"/>
              </a:rPr>
              <a:t>by Natasha McCarthy</a:t>
            </a:r>
          </a:p>
          <a:p>
            <a:pPr marL="285750" indent="-285750">
              <a:buFont typeface="Arial" panose="020B0604020202020204" pitchFamily="34" charset="0"/>
              <a:buChar char="•"/>
            </a:pPr>
            <a:r>
              <a:rPr lang="en-US" sz="2400" i="1">
                <a:solidFill>
                  <a:schemeClr val="bg1"/>
                </a:solidFill>
                <a:latin typeface="Raleway"/>
              </a:rPr>
              <a:t>The Essential Engineer: Why Science Alone Will Not Solve Our Global Problems</a:t>
            </a:r>
            <a:br>
              <a:rPr lang="en-US" sz="2400">
                <a:latin typeface="Raleway"/>
              </a:rPr>
            </a:br>
            <a:r>
              <a:rPr lang="en-US" sz="2400">
                <a:solidFill>
                  <a:schemeClr val="bg1"/>
                </a:solidFill>
                <a:latin typeface="Raleway"/>
              </a:rPr>
              <a:t>by Henry Petroski</a:t>
            </a:r>
          </a:p>
          <a:p>
            <a:pPr marL="285750" indent="-285750">
              <a:buFont typeface="Arial" panose="020B0604020202020204" pitchFamily="34" charset="0"/>
              <a:buChar char="•"/>
            </a:pPr>
            <a:r>
              <a:rPr lang="en-US" sz="2400" i="1">
                <a:solidFill>
                  <a:schemeClr val="bg1"/>
                </a:solidFill>
                <a:latin typeface="Raleway"/>
              </a:rPr>
              <a:t>Think Like An Engineer </a:t>
            </a:r>
            <a:r>
              <a:rPr lang="en-US" sz="2400">
                <a:solidFill>
                  <a:schemeClr val="bg1"/>
                </a:solidFill>
                <a:latin typeface="Raleway"/>
              </a:rPr>
              <a:t>by Guru </a:t>
            </a:r>
            <a:r>
              <a:rPr lang="en-US" sz="2400" err="1">
                <a:solidFill>
                  <a:schemeClr val="bg1"/>
                </a:solidFill>
                <a:latin typeface="Raleway"/>
              </a:rPr>
              <a:t>Madhavan</a:t>
            </a:r>
            <a:endParaRPr lang="en-GB" sz="2400">
              <a:solidFill>
                <a:schemeClr val="bg1"/>
              </a:solidFill>
              <a:latin typeface="Raleway"/>
            </a:endParaRPr>
          </a:p>
        </p:txBody>
      </p:sp>
    </p:spTree>
    <p:extLst>
      <p:ext uri="{BB962C8B-B14F-4D97-AF65-F5344CB8AC3E}">
        <p14:creationId xmlns:p14="http://schemas.microsoft.com/office/powerpoint/2010/main" val="139416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8763"/>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97" y="2508012"/>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a:solidFill>
                  <a:srgbClr val="06B2A9"/>
                </a:solidFill>
                <a:latin typeface="Raleway" panose="020B0503030101060003" pitchFamily="34" charset="0"/>
                <a:ea typeface="Arial" charset="0"/>
                <a:cs typeface="Arial" panose="020B0604020202020204" pitchFamily="34" charset="0"/>
              </a:rPr>
              <a:t>TED Talks </a:t>
            </a:r>
            <a:endParaRPr lang="en-US" sz="6000" b="1">
              <a:solidFill>
                <a:srgbClr val="06B2A9"/>
              </a:solidFill>
              <a:latin typeface="Raleway" panose="020B0503030101060003" pitchFamily="34"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3046988"/>
          </a:xfrm>
          <a:prstGeom prst="rect">
            <a:avLst/>
          </a:prstGeom>
          <a:noFill/>
        </p:spPr>
        <p:txBody>
          <a:bodyPr wrap="square" rtlCol="0" anchor="t">
            <a:spAutoFit/>
          </a:bodyPr>
          <a:lstStyle/>
          <a:p>
            <a:pPr fontAlgn="base"/>
            <a:r>
              <a:rPr lang="en-US" sz="2400" b="1" dirty="0">
                <a:solidFill>
                  <a:schemeClr val="bg1"/>
                </a:solidFill>
                <a:latin typeface="Raleway"/>
              </a:rPr>
              <a:t>TED Talks by Engineering Staff at Cambridge University</a:t>
            </a:r>
          </a:p>
          <a:p>
            <a:pPr fontAlgn="base"/>
            <a:r>
              <a:rPr lang="en-US" sz="2400" b="1" dirty="0">
                <a:solidFill>
                  <a:srgbClr val="3D938E"/>
                </a:solidFill>
                <a:latin typeface="Raleway"/>
                <a:hlinkClick r:id="rId4">
                  <a:extLst>
                    <a:ext uri="{A12FA001-AC4F-418D-AE19-62706E023703}">
                      <ahyp:hlinkClr xmlns:ahyp="http://schemas.microsoft.com/office/drawing/2018/hyperlinkcolor" val="tx"/>
                    </a:ext>
                  </a:extLst>
                </a:hlinkClick>
              </a:rPr>
              <a:t>Professor Julian Allwood: "Let's just use less energy"</a:t>
            </a:r>
            <a:endParaRPr lang="en-US" sz="2400" b="1" dirty="0">
              <a:solidFill>
                <a:srgbClr val="3D938E"/>
              </a:solidFill>
              <a:latin typeface="Raleway"/>
            </a:endParaRPr>
          </a:p>
          <a:p>
            <a:pPr fontAlgn="base"/>
            <a:r>
              <a:rPr lang="en-US" sz="2400" b="1" dirty="0">
                <a:solidFill>
                  <a:srgbClr val="3D938E"/>
                </a:solidFill>
                <a:latin typeface="Raleway"/>
                <a:hlinkClick r:id="rId5">
                  <a:extLst>
                    <a:ext uri="{A12FA001-AC4F-418D-AE19-62706E023703}">
                      <ahyp:hlinkClr xmlns:ahyp="http://schemas.microsoft.com/office/drawing/2018/hyperlinkcolor" val="tx"/>
                    </a:ext>
                  </a:extLst>
                </a:hlinkClick>
              </a:rPr>
              <a:t>Dr Tim </a:t>
            </a:r>
            <a:r>
              <a:rPr lang="en-US" sz="2400" b="1" dirty="0" err="1">
                <a:solidFill>
                  <a:srgbClr val="3D938E"/>
                </a:solidFill>
                <a:latin typeface="Raleway"/>
                <a:hlinkClick r:id="rId5">
                  <a:extLst>
                    <a:ext uri="{A12FA001-AC4F-418D-AE19-62706E023703}">
                      <ahyp:hlinkClr xmlns:ahyp="http://schemas.microsoft.com/office/drawing/2018/hyperlinkcolor" val="tx"/>
                    </a:ext>
                  </a:extLst>
                </a:hlinkClick>
              </a:rPr>
              <a:t>Minshall</a:t>
            </a:r>
            <a:r>
              <a:rPr lang="en-US" sz="2400" b="1" dirty="0">
                <a:solidFill>
                  <a:srgbClr val="3D938E"/>
                </a:solidFill>
                <a:latin typeface="Raleway"/>
                <a:hlinkClick r:id="rId5">
                  <a:extLst>
                    <a:ext uri="{A12FA001-AC4F-418D-AE19-62706E023703}">
                      <ahyp:hlinkClr xmlns:ahyp="http://schemas.microsoft.com/office/drawing/2018/hyperlinkcolor" val="tx"/>
                    </a:ext>
                  </a:extLst>
                </a:hlinkClick>
              </a:rPr>
              <a:t>: "Building the Future"</a:t>
            </a:r>
            <a:endParaRPr lang="en-US" sz="2400" b="1" dirty="0">
              <a:solidFill>
                <a:srgbClr val="3D938E"/>
              </a:solidFill>
              <a:latin typeface="Raleway"/>
            </a:endParaRPr>
          </a:p>
          <a:p>
            <a:pPr fontAlgn="base"/>
            <a:r>
              <a:rPr lang="en-US" sz="2400" b="1" dirty="0">
                <a:solidFill>
                  <a:srgbClr val="3D938E"/>
                </a:solidFill>
                <a:latin typeface="Raleway"/>
                <a:hlinkClick r:id="rId6">
                  <a:extLst>
                    <a:ext uri="{A12FA001-AC4F-418D-AE19-62706E023703}">
                      <ahyp:hlinkClr xmlns:ahyp="http://schemas.microsoft.com/office/drawing/2018/hyperlinkcolor" val="tx"/>
                    </a:ext>
                  </a:extLst>
                </a:hlinkClick>
              </a:rPr>
              <a:t>Dr Tim </a:t>
            </a:r>
            <a:r>
              <a:rPr lang="en-US" sz="2400" b="1" dirty="0" err="1">
                <a:solidFill>
                  <a:srgbClr val="3D938E"/>
                </a:solidFill>
                <a:latin typeface="Raleway"/>
                <a:hlinkClick r:id="rId6">
                  <a:extLst>
                    <a:ext uri="{A12FA001-AC4F-418D-AE19-62706E023703}">
                      <ahyp:hlinkClr xmlns:ahyp="http://schemas.microsoft.com/office/drawing/2018/hyperlinkcolor" val="tx"/>
                    </a:ext>
                  </a:extLst>
                </a:hlinkClick>
              </a:rPr>
              <a:t>Minshall</a:t>
            </a:r>
            <a:r>
              <a:rPr lang="en-US" sz="2400" b="1" dirty="0">
                <a:solidFill>
                  <a:srgbClr val="3D938E"/>
                </a:solidFill>
                <a:latin typeface="Raleway"/>
                <a:hlinkClick r:id="rId6">
                  <a:extLst>
                    <a:ext uri="{A12FA001-AC4F-418D-AE19-62706E023703}">
                      <ahyp:hlinkClr xmlns:ahyp="http://schemas.microsoft.com/office/drawing/2018/hyperlinkcolor" val="tx"/>
                    </a:ext>
                  </a:extLst>
                </a:hlinkClick>
              </a:rPr>
              <a:t>: "Engineering in a connected world"</a:t>
            </a:r>
            <a:endParaRPr lang="en-US" sz="2400" b="1" dirty="0">
              <a:solidFill>
                <a:srgbClr val="3D938E"/>
              </a:solidFill>
              <a:latin typeface="Raleway"/>
            </a:endParaRPr>
          </a:p>
          <a:p>
            <a:pPr fontAlgn="base"/>
            <a:r>
              <a:rPr lang="en-US" sz="2400" b="1" dirty="0">
                <a:solidFill>
                  <a:srgbClr val="3D938E"/>
                </a:solidFill>
                <a:latin typeface="Raleway"/>
                <a:hlinkClick r:id="rId7">
                  <a:extLst>
                    <a:ext uri="{A12FA001-AC4F-418D-AE19-62706E023703}">
                      <ahyp:hlinkClr xmlns:ahyp="http://schemas.microsoft.com/office/drawing/2018/hyperlinkcolor" val="tx"/>
                    </a:ext>
                  </a:extLst>
                </a:hlinkClick>
              </a:rPr>
              <a:t>Dr Tim </a:t>
            </a:r>
            <a:r>
              <a:rPr lang="en-US" sz="2400" b="1" dirty="0" err="1">
                <a:solidFill>
                  <a:srgbClr val="3D938E"/>
                </a:solidFill>
                <a:latin typeface="Raleway"/>
                <a:hlinkClick r:id="rId7">
                  <a:extLst>
                    <a:ext uri="{A12FA001-AC4F-418D-AE19-62706E023703}">
                      <ahyp:hlinkClr xmlns:ahyp="http://schemas.microsoft.com/office/drawing/2018/hyperlinkcolor" val="tx"/>
                    </a:ext>
                  </a:extLst>
                </a:hlinkClick>
              </a:rPr>
              <a:t>Minshall</a:t>
            </a:r>
            <a:r>
              <a:rPr lang="en-US" sz="2400" b="1" dirty="0">
                <a:solidFill>
                  <a:srgbClr val="3D938E"/>
                </a:solidFill>
                <a:latin typeface="Raleway"/>
                <a:hlinkClick r:id="rId7">
                  <a:extLst>
                    <a:ext uri="{A12FA001-AC4F-418D-AE19-62706E023703}">
                      <ahyp:hlinkClr xmlns:ahyp="http://schemas.microsoft.com/office/drawing/2018/hyperlinkcolor" val="tx"/>
                    </a:ext>
                  </a:extLst>
                </a:hlinkClick>
              </a:rPr>
              <a:t>: "How 3D printing is enabling the '4th Industrial Revolution'"</a:t>
            </a:r>
            <a:endParaRPr lang="en-US" sz="2400" b="1" dirty="0">
              <a:solidFill>
                <a:srgbClr val="3D938E"/>
              </a:solidFill>
              <a:latin typeface="Raleway"/>
            </a:endParaRPr>
          </a:p>
          <a:p>
            <a:pPr fontAlgn="base"/>
            <a:r>
              <a:rPr lang="en-US" sz="2400" b="1" dirty="0">
                <a:solidFill>
                  <a:srgbClr val="3D938E"/>
                </a:solidFill>
                <a:latin typeface="Raleway"/>
                <a:hlinkClick r:id="rId8">
                  <a:extLst>
                    <a:ext uri="{A12FA001-AC4F-418D-AE19-62706E023703}">
                      <ahyp:hlinkClr xmlns:ahyp="http://schemas.microsoft.com/office/drawing/2018/hyperlinkcolor" val="tx"/>
                    </a:ext>
                  </a:extLst>
                </a:hlinkClick>
              </a:rPr>
              <a:t>Professor Rodolphe </a:t>
            </a:r>
            <a:r>
              <a:rPr lang="en-US" sz="2400" b="1" dirty="0" err="1">
                <a:solidFill>
                  <a:srgbClr val="3D938E"/>
                </a:solidFill>
                <a:latin typeface="Raleway"/>
                <a:hlinkClick r:id="rId8">
                  <a:extLst>
                    <a:ext uri="{A12FA001-AC4F-418D-AE19-62706E023703}">
                      <ahyp:hlinkClr xmlns:ahyp="http://schemas.microsoft.com/office/drawing/2018/hyperlinkcolor" val="tx"/>
                    </a:ext>
                  </a:extLst>
                </a:hlinkClick>
              </a:rPr>
              <a:t>Sepulchre</a:t>
            </a:r>
            <a:r>
              <a:rPr lang="en-US" sz="2400" b="1" dirty="0">
                <a:solidFill>
                  <a:srgbClr val="3D938E"/>
                </a:solidFill>
                <a:latin typeface="Raleway"/>
                <a:hlinkClick r:id="rId8">
                  <a:extLst>
                    <a:ext uri="{A12FA001-AC4F-418D-AE19-62706E023703}">
                      <ahyp:hlinkClr xmlns:ahyp="http://schemas.microsoft.com/office/drawing/2018/hyperlinkcolor" val="tx"/>
                    </a:ext>
                  </a:extLst>
                </a:hlinkClick>
              </a:rPr>
              <a:t>: "Do brains compute?"</a:t>
            </a:r>
            <a:endParaRPr lang="en-US" sz="2400" b="1" dirty="0">
              <a:solidFill>
                <a:srgbClr val="3D938E"/>
              </a:solidFill>
              <a:latin typeface="Raleway"/>
            </a:endParaRPr>
          </a:p>
          <a:p>
            <a:pPr fontAlgn="base"/>
            <a:r>
              <a:rPr lang="en-US" sz="2400" b="1" dirty="0">
                <a:solidFill>
                  <a:srgbClr val="3D938E"/>
                </a:solidFill>
                <a:latin typeface="Raleway"/>
                <a:hlinkClick r:id="rId9">
                  <a:extLst>
                    <a:ext uri="{A12FA001-AC4F-418D-AE19-62706E023703}">
                      <ahyp:hlinkClr xmlns:ahyp="http://schemas.microsoft.com/office/drawing/2018/hyperlinkcolor" val="tx"/>
                    </a:ext>
                  </a:extLst>
                </a:hlinkClick>
              </a:rPr>
              <a:t>Professor Daniel Wolpert: "The real reason for brains"</a:t>
            </a:r>
            <a:endParaRPr lang="en-US" sz="2400" b="1" dirty="0">
              <a:solidFill>
                <a:srgbClr val="3D938E"/>
              </a:solidFill>
              <a:latin typeface="Raleway"/>
            </a:endParaRPr>
          </a:p>
        </p:txBody>
      </p:sp>
      <p:pic>
        <p:nvPicPr>
          <p:cNvPr id="9" name="Picture 8">
            <a:extLst>
              <a:ext uri="{FF2B5EF4-FFF2-40B4-BE49-F238E27FC236}">
                <a16:creationId xmlns:a16="http://schemas.microsoft.com/office/drawing/2014/main" id="{D6F25699-963E-44C6-8289-3633D803D9F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p:blipFill>
        <p:spPr>
          <a:xfrm>
            <a:off x="8259690" y="5233154"/>
            <a:ext cx="3234413" cy="1188646"/>
          </a:xfrm>
          <a:prstGeom prst="rect">
            <a:avLst/>
          </a:prstGeom>
        </p:spPr>
      </p:pic>
    </p:spTree>
    <p:extLst>
      <p:ext uri="{BB962C8B-B14F-4D97-AF65-F5344CB8AC3E}">
        <p14:creationId xmlns:p14="http://schemas.microsoft.com/office/powerpoint/2010/main" val="2788515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1090</Words>
  <Application>Microsoft Office PowerPoint</Application>
  <PresentationFormat>Widescreen</PresentationFormat>
  <Paragraphs>122</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Raleway</vt:lpstr>
      <vt:lpstr>Raleway SemiBold</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What type of Engineering?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Grove, Jennie</dc:creator>
  <cp:lastModifiedBy>Desi Gradinarova</cp:lastModifiedBy>
  <cp:revision>2</cp:revision>
  <dcterms:created xsi:type="dcterms:W3CDTF">2020-03-23T15:28:29Z</dcterms:created>
  <dcterms:modified xsi:type="dcterms:W3CDTF">2020-04-22T11:47:44Z</dcterms:modified>
</cp:coreProperties>
</file>