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02" r:id="rId2"/>
    <p:sldId id="258" r:id="rId3"/>
    <p:sldId id="286" r:id="rId4"/>
    <p:sldId id="287" r:id="rId5"/>
    <p:sldId id="288" r:id="rId6"/>
    <p:sldId id="289" r:id="rId7"/>
    <p:sldId id="290" r:id="rId8"/>
    <p:sldId id="312" r:id="rId9"/>
    <p:sldId id="314" r:id="rId10"/>
    <p:sldId id="329" r:id="rId11"/>
    <p:sldId id="327" r:id="rId12"/>
    <p:sldId id="292" r:id="rId13"/>
    <p:sldId id="291" r:id="rId14"/>
    <p:sldId id="332" r:id="rId15"/>
    <p:sldId id="334" r:id="rId16"/>
    <p:sldId id="306" r:id="rId17"/>
    <p:sldId id="308" r:id="rId18"/>
    <p:sldId id="320" r:id="rId19"/>
    <p:sldId id="325" r:id="rId20"/>
    <p:sldId id="321" r:id="rId21"/>
    <p:sldId id="323" r:id="rId22"/>
    <p:sldId id="3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2A9"/>
    <a:srgbClr val="3F35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2914E-6D17-4F4F-9D42-7CE810A1521F}" v="2" dt="2020-04-24T11:02:01.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76581" autoAdjust="0"/>
  </p:normalViewPr>
  <p:slideViewPr>
    <p:cSldViewPr snapToGrid="0" snapToObjects="1">
      <p:cViewPr varScale="1">
        <p:scale>
          <a:sx n="86" d="100"/>
          <a:sy n="86" d="100"/>
        </p:scale>
        <p:origin x="47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3608-12C0-8C48-8E78-E4906A27CF90}" type="datetimeFigureOut">
              <a:rPr lang="en-US" smtClean="0"/>
              <a:t>4/24/2020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B0204-E1BA-474A-A494-A9CC9E9873AE}" type="slidenum">
              <a:rPr lang="en-US" smtClean="0"/>
              <a:t>‹#›</a:t>
            </a:fld>
            <a:endParaRPr lang="en-US" dirty="0"/>
          </a:p>
        </p:txBody>
      </p:sp>
    </p:spTree>
    <p:extLst>
      <p:ext uri="{BB962C8B-B14F-4D97-AF65-F5344CB8AC3E}">
        <p14:creationId xmlns:p14="http://schemas.microsoft.com/office/powerpoint/2010/main" val="80325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3</a:t>
            </a:fld>
            <a:endParaRPr lang="en-US" dirty="0"/>
          </a:p>
        </p:txBody>
      </p:sp>
    </p:spTree>
    <p:extLst>
      <p:ext uri="{BB962C8B-B14F-4D97-AF65-F5344CB8AC3E}">
        <p14:creationId xmlns:p14="http://schemas.microsoft.com/office/powerpoint/2010/main" val="191923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12</a:t>
            </a:fld>
            <a:endParaRPr lang="en-US" dirty="0"/>
          </a:p>
        </p:txBody>
      </p:sp>
    </p:spTree>
    <p:extLst>
      <p:ext uri="{BB962C8B-B14F-4D97-AF65-F5344CB8AC3E}">
        <p14:creationId xmlns:p14="http://schemas.microsoft.com/office/powerpoint/2010/main" val="193013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13</a:t>
            </a:fld>
            <a:endParaRPr lang="en-US" dirty="0"/>
          </a:p>
        </p:txBody>
      </p:sp>
    </p:spTree>
    <p:extLst>
      <p:ext uri="{BB962C8B-B14F-4D97-AF65-F5344CB8AC3E}">
        <p14:creationId xmlns:p14="http://schemas.microsoft.com/office/powerpoint/2010/main" val="51636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14</a:t>
            </a:fld>
            <a:endParaRPr lang="en-US" dirty="0"/>
          </a:p>
        </p:txBody>
      </p:sp>
    </p:spTree>
    <p:extLst>
      <p:ext uri="{BB962C8B-B14F-4D97-AF65-F5344CB8AC3E}">
        <p14:creationId xmlns:p14="http://schemas.microsoft.com/office/powerpoint/2010/main" val="2453107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15</a:t>
            </a:fld>
            <a:endParaRPr lang="en-US" dirty="0"/>
          </a:p>
        </p:txBody>
      </p:sp>
    </p:spTree>
    <p:extLst>
      <p:ext uri="{BB962C8B-B14F-4D97-AF65-F5344CB8AC3E}">
        <p14:creationId xmlns:p14="http://schemas.microsoft.com/office/powerpoint/2010/main" val="239504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16</a:t>
            </a:fld>
            <a:endParaRPr lang="en-US" dirty="0"/>
          </a:p>
        </p:txBody>
      </p:sp>
    </p:spTree>
    <p:extLst>
      <p:ext uri="{BB962C8B-B14F-4D97-AF65-F5344CB8AC3E}">
        <p14:creationId xmlns:p14="http://schemas.microsoft.com/office/powerpoint/2010/main" val="188481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17</a:t>
            </a:fld>
            <a:endParaRPr lang="en-US" dirty="0"/>
          </a:p>
        </p:txBody>
      </p:sp>
    </p:spTree>
    <p:extLst>
      <p:ext uri="{BB962C8B-B14F-4D97-AF65-F5344CB8AC3E}">
        <p14:creationId xmlns:p14="http://schemas.microsoft.com/office/powerpoint/2010/main" val="1264260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18</a:t>
            </a:fld>
            <a:endParaRPr lang="en-US" dirty="0"/>
          </a:p>
        </p:txBody>
      </p:sp>
    </p:spTree>
    <p:extLst>
      <p:ext uri="{BB962C8B-B14F-4D97-AF65-F5344CB8AC3E}">
        <p14:creationId xmlns:p14="http://schemas.microsoft.com/office/powerpoint/2010/main" val="231707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19</a:t>
            </a:fld>
            <a:endParaRPr lang="en-US" dirty="0"/>
          </a:p>
        </p:txBody>
      </p:sp>
    </p:spTree>
    <p:extLst>
      <p:ext uri="{BB962C8B-B14F-4D97-AF65-F5344CB8AC3E}">
        <p14:creationId xmlns:p14="http://schemas.microsoft.com/office/powerpoint/2010/main" val="191616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20</a:t>
            </a:fld>
            <a:endParaRPr lang="en-US" dirty="0"/>
          </a:p>
        </p:txBody>
      </p:sp>
    </p:spTree>
    <p:extLst>
      <p:ext uri="{BB962C8B-B14F-4D97-AF65-F5344CB8AC3E}">
        <p14:creationId xmlns:p14="http://schemas.microsoft.com/office/powerpoint/2010/main" val="2833096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21</a:t>
            </a:fld>
            <a:endParaRPr lang="en-US"/>
          </a:p>
        </p:txBody>
      </p:sp>
    </p:spTree>
    <p:extLst>
      <p:ext uri="{BB962C8B-B14F-4D97-AF65-F5344CB8AC3E}">
        <p14:creationId xmlns:p14="http://schemas.microsoft.com/office/powerpoint/2010/main" val="188481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4</a:t>
            </a:fld>
            <a:endParaRPr lang="en-US" dirty="0"/>
          </a:p>
        </p:txBody>
      </p:sp>
    </p:spTree>
    <p:extLst>
      <p:ext uri="{BB962C8B-B14F-4D97-AF65-F5344CB8AC3E}">
        <p14:creationId xmlns:p14="http://schemas.microsoft.com/office/powerpoint/2010/main" val="352583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B0204-E1BA-474A-A494-A9CC9E9873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31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5</a:t>
            </a:fld>
            <a:endParaRPr lang="en-US" dirty="0"/>
          </a:p>
        </p:txBody>
      </p:sp>
    </p:spTree>
    <p:extLst>
      <p:ext uri="{BB962C8B-B14F-4D97-AF65-F5344CB8AC3E}">
        <p14:creationId xmlns:p14="http://schemas.microsoft.com/office/powerpoint/2010/main" val="181105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6</a:t>
            </a:fld>
            <a:endParaRPr lang="en-US" dirty="0"/>
          </a:p>
        </p:txBody>
      </p:sp>
    </p:spTree>
    <p:extLst>
      <p:ext uri="{BB962C8B-B14F-4D97-AF65-F5344CB8AC3E}">
        <p14:creationId xmlns:p14="http://schemas.microsoft.com/office/powerpoint/2010/main" val="2228740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7</a:t>
            </a:fld>
            <a:endParaRPr lang="en-US" dirty="0"/>
          </a:p>
        </p:txBody>
      </p:sp>
    </p:spTree>
    <p:extLst>
      <p:ext uri="{BB962C8B-B14F-4D97-AF65-F5344CB8AC3E}">
        <p14:creationId xmlns:p14="http://schemas.microsoft.com/office/powerpoint/2010/main" val="136970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8</a:t>
            </a:fld>
            <a:endParaRPr lang="en-US" dirty="0"/>
          </a:p>
        </p:txBody>
      </p:sp>
    </p:spTree>
    <p:extLst>
      <p:ext uri="{BB962C8B-B14F-4D97-AF65-F5344CB8AC3E}">
        <p14:creationId xmlns:p14="http://schemas.microsoft.com/office/powerpoint/2010/main" val="224404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9</a:t>
            </a:fld>
            <a:endParaRPr lang="en-US" dirty="0"/>
          </a:p>
        </p:txBody>
      </p:sp>
    </p:spTree>
    <p:extLst>
      <p:ext uri="{BB962C8B-B14F-4D97-AF65-F5344CB8AC3E}">
        <p14:creationId xmlns:p14="http://schemas.microsoft.com/office/powerpoint/2010/main" val="90632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10</a:t>
            </a:fld>
            <a:endParaRPr lang="en-US" dirty="0"/>
          </a:p>
        </p:txBody>
      </p:sp>
    </p:spTree>
    <p:extLst>
      <p:ext uri="{BB962C8B-B14F-4D97-AF65-F5344CB8AC3E}">
        <p14:creationId xmlns:p14="http://schemas.microsoft.com/office/powerpoint/2010/main" val="287168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B0204-E1BA-474A-A494-A9CC9E9873AE}" type="slidenum">
              <a:rPr lang="en-US" smtClean="0"/>
              <a:t>11</a:t>
            </a:fld>
            <a:endParaRPr lang="en-US" dirty="0"/>
          </a:p>
        </p:txBody>
      </p:sp>
    </p:spTree>
    <p:extLst>
      <p:ext uri="{BB962C8B-B14F-4D97-AF65-F5344CB8AC3E}">
        <p14:creationId xmlns:p14="http://schemas.microsoft.com/office/powerpoint/2010/main" val="73037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144560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21864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45448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180784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186656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88648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207920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128797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3684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6928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CCB732-45A5-F940-BC46-418ADA2B0AA4}" type="datetimeFigureOut">
              <a:rPr lang="en-US" smtClean="0"/>
              <a:t>4/24/2020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28DA7-DB12-FC45-81B2-DB6310D815FE}" type="slidenum">
              <a:rPr lang="en-US" smtClean="0"/>
              <a:t>‹#›</a:t>
            </a:fld>
            <a:endParaRPr lang="en-US" dirty="0"/>
          </a:p>
        </p:txBody>
      </p:sp>
    </p:spTree>
    <p:extLst>
      <p:ext uri="{BB962C8B-B14F-4D97-AF65-F5344CB8AC3E}">
        <p14:creationId xmlns:p14="http://schemas.microsoft.com/office/powerpoint/2010/main" val="40415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CB732-45A5-F940-BC46-418ADA2B0AA4}" type="datetimeFigureOut">
              <a:rPr lang="en-US" smtClean="0"/>
              <a:t>4/24/2020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28DA7-DB12-FC45-81B2-DB6310D815FE}" type="slidenum">
              <a:rPr lang="en-US" smtClean="0"/>
              <a:t>‹#›</a:t>
            </a:fld>
            <a:endParaRPr lang="en-US" dirty="0"/>
          </a:p>
        </p:txBody>
      </p:sp>
    </p:spTree>
    <p:extLst>
      <p:ext uri="{BB962C8B-B14F-4D97-AF65-F5344CB8AC3E}">
        <p14:creationId xmlns:p14="http://schemas.microsoft.com/office/powerpoint/2010/main" val="196651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historyextra.com/magazine/history-books-year-2019-christmas-gift-guid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youtube.com/playlist?list=PL_ZhAiPE9mRS3fJOp6rGG6247GPEfiq2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bbc.co.uk/programmes/b006qykl/episodes/playe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bbc.co.uk/programmes/p004t1hd/episodes/downloads" TargetMode="External"/><Relationship Id="rId5" Type="http://schemas.openxmlformats.org/officeDocument/2006/relationships/hyperlink" Target="http://www.bbc.co.uk/programmes/p02sx794/episodes/downloads" TargetMode="External"/><Relationship Id="rId4" Type="http://schemas.openxmlformats.org/officeDocument/2006/relationships/hyperlink" Target="http://www.historyextra.com/podcas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bbc.co.uk/programmes/p01dh5yg/episodes/download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youtube.com/channel/UCx28fwN_TeDYfklgshl4m1g/video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open.edu/openlearn/free-courses/full-catalogu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futurelearn.com/courses/interviews" TargetMode="External"/><Relationship Id="rId5" Type="http://schemas.openxmlformats.org/officeDocument/2006/relationships/hyperlink" Target="https://www.futurelearn.com/courses/writing-applications" TargetMode="External"/><Relationship Id="rId4" Type="http://schemas.openxmlformats.org/officeDocument/2006/relationships/hyperlink" Target="https://www.futurelearn.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d9NsAqXfVEA"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myheplus.com/"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hyperlink" Target="https://www.open.edu/openlearn/free-courses/full-catalogu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futurelearn.com/courses/interviews" TargetMode="External"/><Relationship Id="rId5" Type="http://schemas.openxmlformats.org/officeDocument/2006/relationships/hyperlink" Target="https://www.futurelearn.com/courses/writing-applications" TargetMode="External"/><Relationship Id="rId4" Type="http://schemas.openxmlformats.org/officeDocument/2006/relationships/hyperlink" Target="https://www.futurelearn.com/" TargetMode="External"/><Relationship Id="rId9" Type="http://schemas.openxmlformats.org/officeDocument/2006/relationships/image" Target="../media/image14.jp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www.facebook.com/TakeYourPlaceHE" TargetMode="External"/><Relationship Id="rId4" Type="http://schemas.openxmlformats.org/officeDocument/2006/relationships/hyperlink" Target="http://www.takeyourplace.ac.uk/" TargetMode="External"/><Relationship Id="rId9" Type="http://schemas.openxmlformats.org/officeDocument/2006/relationships/hyperlink" Target="mailto:Cambs@TakeYourPlace.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en.wikipedia.org/wiki/Historian"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clio-cr.clionautes.org/bbc-history-magazine.html"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shermandorn.com/wordpress/?p=6874"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hyperlink" Target="https://www.northernrenaissance.org/anna-whitelock-elizabeths-bedfellows-an-intimate-history-of-the-queens-court-bloomsbury-2013/"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en.wikipedia.org/wiki/Wild_Swans" TargetMode="External"/><Relationship Id="rId4" Type="http://schemas.openxmlformats.org/officeDocument/2006/relationships/image" Target="../media/image8.jpg"/><Relationship Id="rId9" Type="http://schemas.openxmlformats.org/officeDocument/2006/relationships/hyperlink" Target="http://www.adorkableme.com/narwhal/2015/04/13/my-historical-tbr-lis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11" name="TextBox 10"/>
          <p:cNvSpPr txBox="1"/>
          <p:nvPr/>
        </p:nvSpPr>
        <p:spPr>
          <a:xfrm>
            <a:off x="6871547" y="5976645"/>
            <a:ext cx="2783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6B2A9"/>
                </a:solidFill>
                <a:effectLst/>
                <a:uLnTx/>
                <a:uFillTx/>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865" y="5408948"/>
            <a:ext cx="1979807" cy="420955"/>
          </a:xfrm>
          <a:prstGeom prst="rect">
            <a:avLst/>
          </a:prstGeom>
        </p:spPr>
      </p:pic>
      <p:sp>
        <p:nvSpPr>
          <p:cNvPr id="7" name="TextBox 6"/>
          <p:cNvSpPr txBox="1"/>
          <p:nvPr/>
        </p:nvSpPr>
        <p:spPr>
          <a:xfrm>
            <a:off x="6729092" y="1069311"/>
            <a:ext cx="567890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Explore your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charset="0"/>
                <a:ea typeface="Arial" charset="0"/>
                <a:cs typeface="Arial" charset="0"/>
              </a:rPr>
              <a:t>Discover your potential</a:t>
            </a:r>
          </a:p>
        </p:txBody>
      </p:sp>
      <p:sp>
        <p:nvSpPr>
          <p:cNvPr id="2" name="Rectangle 1"/>
          <p:cNvSpPr/>
          <p:nvPr/>
        </p:nvSpPr>
        <p:spPr>
          <a:xfrm>
            <a:off x="417095" y="1069311"/>
            <a:ext cx="6096000" cy="563231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Network for East Anglian Collaborative Outreach (neaco) is a project aimed at increasing the number of young people going into Higher Education. neaco consists of the University of Cambridge (including its Colleges), Anglia Ruskin University, the University of East Anglia, Norwich University of the Arts, and the University of Suffolk.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Take Your Place is the programme which is being run by neaco in schools and colleges in East Anglia. Information about how your personal information will be used by us in connection with the administration of the Take Your Place programme, and for related purposes, is available at https://www.takeyourplace.ac.uk/how-we-use-participant-data.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will also get in touch by email to facilitate your involvement in the Take Your Place programme. Please contact info@takeyourplace.ac.uk if you have any questions about how we use your data.</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417095" y="392202"/>
            <a:ext cx="4666662"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Protection Notice </a:t>
            </a:r>
            <a:endParaRPr kumimoji="0" lang="en-GB"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53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25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524" y="-3412792"/>
            <a:ext cx="12077701" cy="6929039"/>
          </a:xfrm>
          <a:prstGeom prst="rect">
            <a:avLst/>
          </a:prstGeom>
        </p:spPr>
      </p:pic>
      <p:sp>
        <p:nvSpPr>
          <p:cNvPr id="9" name="TextBox 8"/>
          <p:cNvSpPr txBox="1"/>
          <p:nvPr/>
        </p:nvSpPr>
        <p:spPr>
          <a:xfrm>
            <a:off x="95249" y="2151164"/>
            <a:ext cx="11435445" cy="5724644"/>
          </a:xfrm>
          <a:prstGeom prst="rect">
            <a:avLst/>
          </a:prstGeom>
          <a:noFill/>
        </p:spPr>
        <p:txBody>
          <a:bodyPr wrap="square" rtlCol="0">
            <a:spAutoFit/>
          </a:bodyPr>
          <a:lstStyle/>
          <a:p>
            <a:pPr lvl="0"/>
            <a:r>
              <a:rPr lang="en-GB" sz="3200" b="1" u="sng" dirty="0">
                <a:solidFill>
                  <a:schemeClr val="bg2"/>
                </a:solidFill>
                <a:latin typeface="Raleway"/>
              </a:rPr>
              <a:t>Read some award winning history books (2)</a:t>
            </a:r>
          </a:p>
          <a:p>
            <a:pPr lvl="0"/>
            <a:endParaRPr lang="en-GB" sz="3200" b="1" u="sng" dirty="0">
              <a:solidFill>
                <a:schemeClr val="bg2"/>
              </a:solidFill>
              <a:latin typeface="Raleway"/>
            </a:endParaRPr>
          </a:p>
          <a:p>
            <a:pPr lvl="0"/>
            <a:r>
              <a:rPr lang="en-GB" sz="2000" dirty="0">
                <a:solidFill>
                  <a:schemeClr val="bg2"/>
                </a:solidFill>
                <a:latin typeface="Raleway"/>
              </a:rPr>
              <a:t>Fighters in the Shadows, Robert Gildea, 2015.</a:t>
            </a:r>
          </a:p>
          <a:p>
            <a:pPr lvl="0"/>
            <a:r>
              <a:rPr lang="en-GB" sz="2000" dirty="0">
                <a:solidFill>
                  <a:schemeClr val="bg2"/>
                </a:solidFill>
                <a:latin typeface="Raleway"/>
              </a:rPr>
              <a:t>Black Earth: The Holocaust as History and Warning, Timothy Snyder, 2015.</a:t>
            </a:r>
          </a:p>
          <a:p>
            <a:pPr lvl="0"/>
            <a:r>
              <a:rPr lang="en-GB" sz="2000" dirty="0">
                <a:solidFill>
                  <a:schemeClr val="bg2"/>
                </a:solidFill>
                <a:latin typeface="Raleway"/>
              </a:rPr>
              <a:t>They All Love Jack: Busting the Ripper, Bruce Robinson, 2015. East West Street, Philipe Sands, 2016.</a:t>
            </a:r>
          </a:p>
          <a:p>
            <a:pPr lvl="0"/>
            <a:r>
              <a:rPr lang="en-GB" sz="2000" dirty="0">
                <a:solidFill>
                  <a:schemeClr val="bg2"/>
                </a:solidFill>
                <a:latin typeface="Raleway"/>
              </a:rPr>
              <a:t>Belonging: The Story of the Jews 1492-1900, Simon Schama, 2017.</a:t>
            </a:r>
          </a:p>
          <a:p>
            <a:pPr lvl="0"/>
            <a:r>
              <a:rPr lang="en-GB" sz="2000" dirty="0">
                <a:solidFill>
                  <a:schemeClr val="bg2"/>
                </a:solidFill>
                <a:latin typeface="Raleway"/>
              </a:rPr>
              <a:t>Chernobyl: History of a Tragedy, Serhil Plokhy, 2018.</a:t>
            </a:r>
          </a:p>
          <a:p>
            <a:pPr lvl="0"/>
            <a:r>
              <a:rPr lang="en-GB" sz="2000" dirty="0">
                <a:solidFill>
                  <a:schemeClr val="bg2"/>
                </a:solidFill>
                <a:latin typeface="Raleway"/>
              </a:rPr>
              <a:t>The Spy and the Traitor, Ben Macintyre, 2018. Imperial Twilight: The Opium War and the End of China’s Last Golden Age, Stephen Platt, 2018.</a:t>
            </a:r>
          </a:p>
          <a:p>
            <a:pPr lvl="0"/>
            <a:r>
              <a:rPr lang="en-GB" sz="2000" dirty="0">
                <a:solidFill>
                  <a:schemeClr val="bg2"/>
                </a:solidFill>
                <a:latin typeface="Raleway"/>
              </a:rPr>
              <a:t>The Five, Hallie Rubenhold, 2019. Maoism: A Global History, Julia Lovell, 2019.   Alternatively, take a look through the list of the Wolfson prize winners. This is the prize for history book of the year in the UK.</a:t>
            </a:r>
          </a:p>
          <a:p>
            <a:endParaRPr lang="en-GB" sz="3200" dirty="0">
              <a:solidFill>
                <a:schemeClr val="bg2"/>
              </a:solidFill>
              <a:latin typeface="Raleway"/>
            </a:endParaRPr>
          </a:p>
          <a:p>
            <a:r>
              <a:rPr lang="en-GB" sz="3200" dirty="0">
                <a:solidFill>
                  <a:schemeClr val="bg2"/>
                </a:solidFill>
              </a:rPr>
              <a:t> </a:t>
            </a:r>
          </a:p>
          <a:p>
            <a:endParaRPr lang="en-GB" dirty="0">
              <a:solidFill>
                <a:schemeClr val="bg2"/>
              </a:solidFill>
            </a:endParaRPr>
          </a:p>
        </p:txBody>
      </p:sp>
      <p:sp>
        <p:nvSpPr>
          <p:cNvPr id="6" name="Title 1"/>
          <p:cNvSpPr txBox="1">
            <a:spLocks/>
          </p:cNvSpPr>
          <p:nvPr/>
        </p:nvSpPr>
        <p:spPr>
          <a:xfrm>
            <a:off x="114299" y="397566"/>
            <a:ext cx="10515600" cy="1446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p>
        </p:txBody>
      </p:sp>
    </p:spTree>
    <p:extLst>
      <p:ext uri="{BB962C8B-B14F-4D97-AF65-F5344CB8AC3E}">
        <p14:creationId xmlns:p14="http://schemas.microsoft.com/office/powerpoint/2010/main" val="2615501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25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699" y="-5551256"/>
            <a:ext cx="12077701" cy="6929039"/>
          </a:xfrm>
          <a:prstGeom prst="rect">
            <a:avLst/>
          </a:prstGeom>
        </p:spPr>
      </p:pic>
      <p:sp>
        <p:nvSpPr>
          <p:cNvPr id="9" name="TextBox 8"/>
          <p:cNvSpPr txBox="1"/>
          <p:nvPr/>
        </p:nvSpPr>
        <p:spPr>
          <a:xfrm>
            <a:off x="114297" y="1844515"/>
            <a:ext cx="11435445" cy="861774"/>
          </a:xfrm>
          <a:prstGeom prst="rect">
            <a:avLst/>
          </a:prstGeom>
          <a:noFill/>
        </p:spPr>
        <p:txBody>
          <a:bodyPr wrap="square" rtlCol="0">
            <a:spAutoFit/>
          </a:bodyPr>
          <a:lstStyle/>
          <a:p>
            <a:r>
              <a:rPr lang="en-GB" sz="3200" dirty="0">
                <a:solidFill>
                  <a:schemeClr val="bg2"/>
                </a:solidFill>
              </a:rPr>
              <a:t> </a:t>
            </a:r>
          </a:p>
          <a:p>
            <a:endParaRPr lang="en-GB" dirty="0">
              <a:solidFill>
                <a:schemeClr val="bg2"/>
              </a:solidFill>
            </a:endParaRPr>
          </a:p>
        </p:txBody>
      </p:sp>
      <p:sp>
        <p:nvSpPr>
          <p:cNvPr id="6" name="Title 1"/>
          <p:cNvSpPr txBox="1">
            <a:spLocks/>
          </p:cNvSpPr>
          <p:nvPr/>
        </p:nvSpPr>
        <p:spPr>
          <a:xfrm>
            <a:off x="114299" y="397566"/>
            <a:ext cx="10515600" cy="1446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p>
        </p:txBody>
      </p:sp>
      <p:sp>
        <p:nvSpPr>
          <p:cNvPr id="3" name="Content Placeholder 2">
            <a:extLst>
              <a:ext uri="{FF2B5EF4-FFF2-40B4-BE49-F238E27FC236}">
                <a16:creationId xmlns:a16="http://schemas.microsoft.com/office/drawing/2014/main" id="{B53834D0-6A6F-4B62-858F-A44852F7D6EF}"/>
              </a:ext>
            </a:extLst>
          </p:cNvPr>
          <p:cNvSpPr>
            <a:spLocks noGrp="1"/>
          </p:cNvSpPr>
          <p:nvPr>
            <p:ph idx="4294967295"/>
          </p:nvPr>
        </p:nvSpPr>
        <p:spPr>
          <a:xfrm>
            <a:off x="0" y="1825625"/>
            <a:ext cx="10515600" cy="4351338"/>
          </a:xfrm>
        </p:spPr>
        <p:txBody>
          <a:bodyPr/>
          <a:lstStyle/>
          <a:p>
            <a:endParaRPr lang="en-GB" dirty="0">
              <a:solidFill>
                <a:schemeClr val="bg2"/>
              </a:solidFill>
            </a:endParaRPr>
          </a:p>
          <a:p>
            <a:r>
              <a:rPr lang="en-GB" b="1" u="sng" dirty="0">
                <a:solidFill>
                  <a:schemeClr val="bg2"/>
                </a:solidFill>
                <a:latin typeface="Raleway"/>
              </a:rPr>
              <a:t>Read some of the best history books published last year.</a:t>
            </a:r>
          </a:p>
          <a:p>
            <a:endParaRPr lang="en-GB" dirty="0">
              <a:solidFill>
                <a:schemeClr val="bg2"/>
              </a:solidFill>
              <a:latin typeface="Raleway"/>
            </a:endParaRPr>
          </a:p>
          <a:p>
            <a:r>
              <a:rPr lang="en-GB" dirty="0">
                <a:solidFill>
                  <a:schemeClr val="bg2"/>
                </a:solidFill>
                <a:latin typeface="Raleway"/>
              </a:rPr>
              <a:t> </a:t>
            </a:r>
            <a:r>
              <a:rPr lang="en-GB" u="sng" dirty="0">
                <a:solidFill>
                  <a:schemeClr val="bg2"/>
                </a:solidFill>
                <a:latin typeface="Raleway"/>
                <a:hlinkClick r:id="rId4">
                  <a:extLst>
                    <a:ext uri="{A12FA001-AC4F-418D-AE19-62706E023703}">
                      <ahyp:hlinkClr xmlns:ahyp="http://schemas.microsoft.com/office/drawing/2018/hyperlinkcolor" val="tx"/>
                    </a:ext>
                  </a:extLst>
                </a:hlinkClick>
              </a:rPr>
              <a:t>https://www.historyextra.com/magazine/history-books-year-2019-christmas-gift-guide/</a:t>
            </a:r>
            <a:endParaRPr lang="en-GB" dirty="0">
              <a:solidFill>
                <a:schemeClr val="bg2"/>
              </a:solidFill>
              <a:latin typeface="Raleway"/>
            </a:endParaRPr>
          </a:p>
          <a:p>
            <a:endParaRPr lang="en-GB" dirty="0"/>
          </a:p>
        </p:txBody>
      </p:sp>
    </p:spTree>
    <p:extLst>
      <p:ext uri="{BB962C8B-B14F-4D97-AF65-F5344CB8AC3E}">
        <p14:creationId xmlns:p14="http://schemas.microsoft.com/office/powerpoint/2010/main" val="1541455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1"/>
            <a:ext cx="12077701" cy="6929039"/>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Title 1">
            <a:extLst>
              <a:ext uri="{FF2B5EF4-FFF2-40B4-BE49-F238E27FC236}">
                <a16:creationId xmlns:a16="http://schemas.microsoft.com/office/drawing/2014/main" id="{9B693A22-FEAF-499B-8B22-A564CBCC5B95}"/>
              </a:ext>
            </a:extLst>
          </p:cNvPr>
          <p:cNvSpPr>
            <a:spLocks noGrp="1"/>
          </p:cNvSpPr>
          <p:nvPr>
            <p:ph type="title"/>
          </p:nvPr>
        </p:nvSpPr>
        <p:spPr/>
        <p:txBody>
          <a:bodyPr/>
          <a:lstStyle/>
          <a:p>
            <a:r>
              <a:rPr lang="en-GB" b="1" u="sng" dirty="0">
                <a:solidFill>
                  <a:schemeClr val="bg1"/>
                </a:solidFill>
                <a:latin typeface="Raleway"/>
              </a:rPr>
              <a:t>Check out these things to watch: </a:t>
            </a:r>
          </a:p>
        </p:txBody>
      </p:sp>
      <p:sp>
        <p:nvSpPr>
          <p:cNvPr id="4" name="Content Placeholder 3">
            <a:extLst>
              <a:ext uri="{FF2B5EF4-FFF2-40B4-BE49-F238E27FC236}">
                <a16:creationId xmlns:a16="http://schemas.microsoft.com/office/drawing/2014/main" id="{AB2778DF-2C51-4AA0-9974-378072B704D2}"/>
              </a:ext>
            </a:extLst>
          </p:cNvPr>
          <p:cNvSpPr>
            <a:spLocks noGrp="1"/>
          </p:cNvSpPr>
          <p:nvPr>
            <p:ph idx="1"/>
          </p:nvPr>
        </p:nvSpPr>
        <p:spPr/>
        <p:txBody>
          <a:bodyPr>
            <a:normAutofit fontScale="55000" lnSpcReduction="20000"/>
          </a:bodyPr>
          <a:lstStyle/>
          <a:p>
            <a:pPr marL="0" indent="0">
              <a:buNone/>
            </a:pPr>
            <a:endParaRPr lang="en-GB" sz="3800" dirty="0">
              <a:latin typeface="Raleway"/>
            </a:endParaRPr>
          </a:p>
          <a:p>
            <a:r>
              <a:rPr lang="en-US" sz="3800" dirty="0">
                <a:solidFill>
                  <a:schemeClr val="bg1"/>
                </a:solidFill>
                <a:latin typeface="Raleway"/>
              </a:rPr>
              <a:t>Any History-related documentaries you can find that are written/presented by academic historians. We would particularly recommend: </a:t>
            </a:r>
          </a:p>
          <a:p>
            <a:r>
              <a:rPr lang="en-US" sz="3800" dirty="0">
                <a:solidFill>
                  <a:schemeClr val="bg1"/>
                </a:solidFill>
                <a:latin typeface="Raleway"/>
              </a:rPr>
              <a:t>‘The Nazis: A Warning from History’ (BBC documentary)</a:t>
            </a:r>
          </a:p>
          <a:p>
            <a:r>
              <a:rPr lang="en-US" sz="3800" dirty="0">
                <a:solidFill>
                  <a:schemeClr val="bg1"/>
                </a:solidFill>
                <a:latin typeface="Raleway"/>
              </a:rPr>
              <a:t>‘The Victorian Slum’ (BBC documentary; on iPlayer)</a:t>
            </a:r>
          </a:p>
          <a:p>
            <a:r>
              <a:rPr lang="en-US" sz="3800" dirty="0">
                <a:solidFill>
                  <a:schemeClr val="bg1"/>
                </a:solidFill>
                <a:latin typeface="Raleway"/>
              </a:rPr>
              <a:t>‘Battlefield Britain’ (BBC documentary)</a:t>
            </a:r>
          </a:p>
          <a:p>
            <a:r>
              <a:rPr lang="en-US" sz="3800" dirty="0">
                <a:solidFill>
                  <a:schemeClr val="bg1"/>
                </a:solidFill>
                <a:latin typeface="Raleway"/>
              </a:rPr>
              <a:t>Look on any academic historian’s website for links to their documentaries, podcasts or books. Remember historians specialize in particular periods of history.</a:t>
            </a:r>
          </a:p>
          <a:p>
            <a:r>
              <a:rPr lang="en-US" sz="3800" dirty="0">
                <a:solidFill>
                  <a:schemeClr val="bg1"/>
                </a:solidFill>
                <a:latin typeface="Raleway"/>
              </a:rPr>
              <a:t>Want a youtube channel with recommended programmes? Here is a great one! </a:t>
            </a:r>
          </a:p>
          <a:p>
            <a:pPr marL="0" indent="0">
              <a:buNone/>
            </a:pPr>
            <a:r>
              <a:rPr lang="en-GB" sz="3800" u="sng" dirty="0">
                <a:solidFill>
                  <a:schemeClr val="bg2"/>
                </a:solidFill>
                <a:latin typeface="Raleway"/>
                <a:hlinkClick r:id="rId4">
                  <a:extLst>
                    <a:ext uri="{A12FA001-AC4F-418D-AE19-62706E023703}">
                      <ahyp:hlinkClr xmlns:ahyp="http://schemas.microsoft.com/office/drawing/2018/hyperlinkcolor" val="tx"/>
                    </a:ext>
                  </a:extLst>
                </a:hlinkClick>
              </a:rPr>
              <a:t>https://www.youtube.com/playlist?list=PL_ZhAiPE9mRS3fJOp6rGG6247GPEfiq2W</a:t>
            </a:r>
            <a:r>
              <a:rPr lang="en-GB" sz="3800" u="sng" dirty="0">
                <a:solidFill>
                  <a:schemeClr val="bg2"/>
                </a:solidFill>
                <a:latin typeface="Raleway"/>
              </a:rPr>
              <a:t>  </a:t>
            </a:r>
            <a:endParaRPr lang="en-GB" sz="3800" dirty="0">
              <a:solidFill>
                <a:schemeClr val="bg2"/>
              </a:solidFill>
              <a:latin typeface="Raleway"/>
            </a:endParaRPr>
          </a:p>
          <a:p>
            <a:endParaRPr lang="en-US" dirty="0">
              <a:solidFill>
                <a:schemeClr val="bg2"/>
              </a:solidFill>
            </a:endParaRPr>
          </a:p>
          <a:p>
            <a:endParaRPr lang="en-US" dirty="0">
              <a:solidFill>
                <a:schemeClr val="bg1"/>
              </a:solidFill>
            </a:endParaRPr>
          </a:p>
        </p:txBody>
      </p:sp>
    </p:spTree>
    <p:extLst>
      <p:ext uri="{BB962C8B-B14F-4D97-AF65-F5344CB8AC3E}">
        <p14:creationId xmlns:p14="http://schemas.microsoft.com/office/powerpoint/2010/main" val="39555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91" y="365125"/>
            <a:ext cx="12077701" cy="6929039"/>
          </a:xfrm>
          <a:prstGeom prst="rect">
            <a:avLst/>
          </a:prstGeom>
        </p:spPr>
      </p:pic>
      <p:sp>
        <p:nvSpPr>
          <p:cNvPr id="9" name="TextBox 8"/>
          <p:cNvSpPr txBox="1"/>
          <p:nvPr/>
        </p:nvSpPr>
        <p:spPr>
          <a:xfrm>
            <a:off x="114298" y="1640910"/>
            <a:ext cx="11209232" cy="5386090"/>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bg1"/>
                </a:solidFill>
                <a:latin typeface="Raleway"/>
                <a:ea typeface="Raleway" charset="0"/>
                <a:cs typeface="Raleway" charset="0"/>
              </a:rPr>
              <a:t>You can write about any historical exhibitions or places you have visited which have led to you further researching a period of history.</a:t>
            </a:r>
            <a:endParaRPr lang="en-US" sz="2800" dirty="0">
              <a:solidFill>
                <a:schemeClr val="bg1"/>
              </a:solidFill>
              <a:latin typeface="Raleway"/>
              <a:ea typeface="Raleway" charset="0"/>
              <a:cs typeface="Raleway" charset="0"/>
            </a:endParaRPr>
          </a:p>
          <a:p>
            <a:endParaRPr lang="en-US" sz="2800" dirty="0">
              <a:solidFill>
                <a:schemeClr val="bg1"/>
              </a:solidFill>
              <a:latin typeface="Raleway"/>
              <a:ea typeface="Raleway" charset="0"/>
              <a:cs typeface="Raleway" charset="0"/>
            </a:endParaRPr>
          </a:p>
          <a:p>
            <a:r>
              <a:rPr lang="en-GB" sz="2400" b="1" u="sng" dirty="0">
                <a:solidFill>
                  <a:schemeClr val="bg1"/>
                </a:solidFill>
                <a:latin typeface="Raleway"/>
              </a:rPr>
              <a:t>PODCASTS ARE REALLY USEFUL TOO! </a:t>
            </a:r>
          </a:p>
          <a:p>
            <a:endParaRPr lang="en-GB" sz="2400" u="sng" dirty="0">
              <a:solidFill>
                <a:schemeClr val="bg1"/>
              </a:solidFill>
              <a:latin typeface="Raleway"/>
            </a:endParaRPr>
          </a:p>
          <a:p>
            <a:r>
              <a:rPr lang="en-US" sz="2400" dirty="0">
                <a:solidFill>
                  <a:schemeClr val="bg1"/>
                </a:solidFill>
                <a:latin typeface="Raleway"/>
              </a:rPr>
              <a:t>•‘A History of the World in 100 Objects’</a:t>
            </a:r>
          </a:p>
          <a:p>
            <a:r>
              <a:rPr lang="en-US" sz="2400" dirty="0">
                <a:solidFill>
                  <a:schemeClr val="bg1"/>
                </a:solidFill>
                <a:latin typeface="Raleway"/>
              </a:rPr>
              <a:t>•History Extra: </a:t>
            </a:r>
            <a:r>
              <a:rPr lang="en-US" sz="2400" dirty="0">
                <a:solidFill>
                  <a:srgbClr val="06B2A9"/>
                </a:solidFill>
                <a:latin typeface="Raleway"/>
                <a:hlinkClick r:id="rId4">
                  <a:extLst>
                    <a:ext uri="{A12FA001-AC4F-418D-AE19-62706E023703}">
                      <ahyp:hlinkClr xmlns:ahyp="http://schemas.microsoft.com/office/drawing/2018/hyperlinkcolor" val="tx"/>
                    </a:ext>
                  </a:extLst>
                </a:hlinkClick>
              </a:rPr>
              <a:t>http://www.historyextra.com/podcasts</a:t>
            </a:r>
            <a:endParaRPr lang="en-US" sz="2400" dirty="0">
              <a:solidFill>
                <a:srgbClr val="06B2A9"/>
              </a:solidFill>
              <a:latin typeface="Raleway"/>
            </a:endParaRPr>
          </a:p>
          <a:p>
            <a:r>
              <a:rPr lang="en-US" sz="2400" dirty="0">
                <a:solidFill>
                  <a:schemeClr val="bg1"/>
                </a:solidFill>
                <a:latin typeface="Raleway"/>
              </a:rPr>
              <a:t>•BBC World War One Project: </a:t>
            </a:r>
            <a:r>
              <a:rPr lang="en-US" sz="2400" dirty="0">
                <a:solidFill>
                  <a:srgbClr val="06B2A9"/>
                </a:solidFill>
                <a:latin typeface="Raleway"/>
                <a:hlinkClick r:id="rId5">
                  <a:extLst>
                    <a:ext uri="{A12FA001-AC4F-418D-AE19-62706E023703}">
                      <ahyp:hlinkClr xmlns:ahyp="http://schemas.microsoft.com/office/drawing/2018/hyperlinkcolor" val="tx"/>
                    </a:ext>
                  </a:extLst>
                </a:hlinkClick>
              </a:rPr>
              <a:t>http://www.bbc.co.uk/programmes/p02sx794/episodes/downloads</a:t>
            </a:r>
            <a:endParaRPr lang="en-US" sz="2400" dirty="0">
              <a:solidFill>
                <a:srgbClr val="06B2A9"/>
              </a:solidFill>
              <a:latin typeface="Raleway"/>
            </a:endParaRPr>
          </a:p>
          <a:p>
            <a:r>
              <a:rPr lang="en-US" sz="2400" dirty="0">
                <a:solidFill>
                  <a:schemeClr val="bg1"/>
                </a:solidFill>
                <a:latin typeface="Raleway"/>
              </a:rPr>
              <a:t>•Witness (on the BBC World Service) </a:t>
            </a:r>
            <a:r>
              <a:rPr lang="en-US" sz="2400" dirty="0">
                <a:solidFill>
                  <a:srgbClr val="06B2A9"/>
                </a:solidFill>
                <a:latin typeface="Raleway"/>
                <a:hlinkClick r:id="rId6">
                  <a:extLst>
                    <a:ext uri="{A12FA001-AC4F-418D-AE19-62706E023703}">
                      <ahyp:hlinkClr xmlns:ahyp="http://schemas.microsoft.com/office/drawing/2018/hyperlinkcolor" val="tx"/>
                    </a:ext>
                  </a:extLst>
                </a:hlinkClick>
              </a:rPr>
              <a:t>http://www.bbc.co.uk/programmes/p004t1hd/episodes/downloads</a:t>
            </a:r>
            <a:endParaRPr lang="en-US" sz="2400" dirty="0">
              <a:solidFill>
                <a:srgbClr val="06B2A9"/>
              </a:solidFill>
              <a:latin typeface="Raleway"/>
            </a:endParaRPr>
          </a:p>
          <a:p>
            <a:r>
              <a:rPr lang="en-US" sz="2400" dirty="0">
                <a:solidFill>
                  <a:schemeClr val="bg1"/>
                </a:solidFill>
                <a:latin typeface="Raleway"/>
              </a:rPr>
              <a:t>•In Our Time (BBC radio show):</a:t>
            </a:r>
            <a:r>
              <a:rPr lang="en-US" sz="2400" dirty="0">
                <a:solidFill>
                  <a:srgbClr val="06B2A9"/>
                </a:solidFill>
                <a:latin typeface="Raleway"/>
                <a:hlinkClick r:id="rId7">
                  <a:extLst>
                    <a:ext uri="{A12FA001-AC4F-418D-AE19-62706E023703}">
                      <ahyp:hlinkClr xmlns:ahyp="http://schemas.microsoft.com/office/drawing/2018/hyperlinkcolor" val="tx"/>
                    </a:ext>
                  </a:extLst>
                </a:hlinkClick>
              </a:rPr>
              <a:t>http://www.bbc.co.uk/programmes/b006qykl/episodes/player </a:t>
            </a:r>
            <a:endParaRPr lang="en-US" sz="2400" dirty="0">
              <a:solidFill>
                <a:srgbClr val="06B2A9"/>
              </a:solidFill>
              <a:latin typeface="Raleway"/>
            </a:endParaRPr>
          </a:p>
          <a:p>
            <a:endParaRPr lang="en-US" sz="28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What else can I talk about?</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82194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91" y="365125"/>
            <a:ext cx="12077701" cy="6929039"/>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More podcasts </a:t>
            </a:r>
            <a:endParaRPr lang="en-US" b="1" dirty="0">
              <a:solidFill>
                <a:srgbClr val="06B2A9"/>
              </a:solidFill>
              <a:latin typeface="Arial" charset="0"/>
              <a:ea typeface="Arial" charset="0"/>
              <a:cs typeface="Arial" charset="0"/>
            </a:endParaRPr>
          </a:p>
        </p:txBody>
      </p:sp>
      <p:sp>
        <p:nvSpPr>
          <p:cNvPr id="3" name="Content Placeholder 2">
            <a:extLst>
              <a:ext uri="{FF2B5EF4-FFF2-40B4-BE49-F238E27FC236}">
                <a16:creationId xmlns:a16="http://schemas.microsoft.com/office/drawing/2014/main" id="{ECB83F9B-ABFF-438D-B177-6C086A8A2DB3}"/>
              </a:ext>
            </a:extLst>
          </p:cNvPr>
          <p:cNvSpPr>
            <a:spLocks noGrp="1"/>
          </p:cNvSpPr>
          <p:nvPr>
            <p:ph idx="4294967295"/>
          </p:nvPr>
        </p:nvSpPr>
        <p:spPr>
          <a:xfrm>
            <a:off x="0" y="1825625"/>
            <a:ext cx="10515600" cy="4351338"/>
          </a:xfrm>
        </p:spPr>
        <p:txBody>
          <a:bodyPr/>
          <a:lstStyle/>
          <a:p>
            <a:r>
              <a:rPr lang="en-GB" dirty="0">
                <a:solidFill>
                  <a:schemeClr val="bg2"/>
                </a:solidFill>
              </a:rPr>
              <a:t>History Hack (a new episode every day through Corona)</a:t>
            </a:r>
          </a:p>
          <a:p>
            <a:r>
              <a:rPr lang="en-GB" dirty="0">
                <a:solidFill>
                  <a:schemeClr val="bg2"/>
                </a:solidFill>
              </a:rPr>
              <a:t>You're Dead to Me (with Greg Jenner from Horrible Histories)...#</a:t>
            </a:r>
          </a:p>
          <a:p>
            <a:r>
              <a:rPr lang="en-GB" dirty="0">
                <a:solidFill>
                  <a:schemeClr val="bg2"/>
                </a:solidFill>
              </a:rPr>
              <a:t>Killing Time (with Rebecca Rideal)</a:t>
            </a:r>
          </a:p>
          <a:p>
            <a:r>
              <a:rPr lang="en-GB" dirty="0">
                <a:solidFill>
                  <a:schemeClr val="bg2"/>
                </a:solidFill>
              </a:rPr>
              <a:t> Dan Carlin's Hardcore History</a:t>
            </a:r>
          </a:p>
          <a:p>
            <a:r>
              <a:rPr lang="en-GB" dirty="0">
                <a:solidFill>
                  <a:schemeClr val="bg2"/>
                </a:solidFill>
              </a:rPr>
              <a:t> History Extra </a:t>
            </a:r>
          </a:p>
          <a:p>
            <a:r>
              <a:rPr lang="en-GB" dirty="0">
                <a:solidFill>
                  <a:schemeClr val="bg2"/>
                </a:solidFill>
              </a:rPr>
              <a:t>In Our Time. I've given you a link to the last one here, but they are all easily findable through whatever podcast app if on your phone</a:t>
            </a:r>
          </a:p>
          <a:p>
            <a:r>
              <a:rPr lang="en-GB" u="sng" dirty="0">
                <a:solidFill>
                  <a:srgbClr val="06B2A9"/>
                </a:solidFill>
                <a:hlinkClick r:id="rId4">
                  <a:extLst>
                    <a:ext uri="{A12FA001-AC4F-418D-AE19-62706E023703}">
                      <ahyp:hlinkClr xmlns:ahyp="http://schemas.microsoft.com/office/drawing/2018/hyperlinkcolor" val="tx"/>
                    </a:ext>
                  </a:extLst>
                </a:hlinkClick>
              </a:rPr>
              <a:t>https://www.bbc.co.uk/programmes/p01dh5yg/episodes/downloads</a:t>
            </a:r>
            <a:endParaRPr lang="en-GB" dirty="0">
              <a:solidFill>
                <a:srgbClr val="06B2A9"/>
              </a:solidFill>
            </a:endParaRPr>
          </a:p>
          <a:p>
            <a:endParaRPr lang="en-GB" dirty="0"/>
          </a:p>
        </p:txBody>
      </p:sp>
    </p:spTree>
    <p:extLst>
      <p:ext uri="{BB962C8B-B14F-4D97-AF65-F5344CB8AC3E}">
        <p14:creationId xmlns:p14="http://schemas.microsoft.com/office/powerpoint/2010/main" val="101402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891" y="365125"/>
            <a:ext cx="12077701" cy="6929039"/>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Other activities to help you prepare </a:t>
            </a:r>
            <a:endParaRPr lang="en-US" b="1" dirty="0">
              <a:solidFill>
                <a:srgbClr val="06B2A9"/>
              </a:solidFill>
              <a:latin typeface="Arial" charset="0"/>
              <a:ea typeface="Arial" charset="0"/>
              <a:cs typeface="Arial" charset="0"/>
            </a:endParaRPr>
          </a:p>
        </p:txBody>
      </p:sp>
      <p:sp>
        <p:nvSpPr>
          <p:cNvPr id="3" name="Content Placeholder 2">
            <a:extLst>
              <a:ext uri="{FF2B5EF4-FFF2-40B4-BE49-F238E27FC236}">
                <a16:creationId xmlns:a16="http://schemas.microsoft.com/office/drawing/2014/main" id="{ECB83F9B-ABFF-438D-B177-6C086A8A2DB3}"/>
              </a:ext>
            </a:extLst>
          </p:cNvPr>
          <p:cNvSpPr>
            <a:spLocks noGrp="1"/>
          </p:cNvSpPr>
          <p:nvPr>
            <p:ph idx="4294967295"/>
          </p:nvPr>
        </p:nvSpPr>
        <p:spPr>
          <a:xfrm>
            <a:off x="0" y="1825625"/>
            <a:ext cx="10515600" cy="4351338"/>
          </a:xfrm>
        </p:spPr>
        <p:txBody>
          <a:bodyPr>
            <a:normAutofit lnSpcReduction="10000"/>
          </a:bodyPr>
          <a:lstStyle/>
          <a:p>
            <a:r>
              <a:rPr lang="en-GB" dirty="0">
                <a:solidFill>
                  <a:schemeClr val="bg2"/>
                </a:solidFill>
                <a:latin typeface="Raleway"/>
              </a:rPr>
              <a:t>Attend an online history festival. Rebecca Rideal recently ran an online history festival after her real one got cancelled. The videos are all still available, and the speakers include top names like Sir Michael Palin and Hallie Rubenhold.</a:t>
            </a:r>
          </a:p>
          <a:p>
            <a:pPr marL="0" indent="0">
              <a:buNone/>
            </a:pPr>
            <a:r>
              <a:rPr lang="en-GB" u="sng" dirty="0">
                <a:solidFill>
                  <a:srgbClr val="06B2A9"/>
                </a:solidFill>
                <a:latin typeface="Raleway"/>
                <a:hlinkClick r:id="rId4">
                  <a:extLst>
                    <a:ext uri="{A12FA001-AC4F-418D-AE19-62706E023703}">
                      <ahyp:hlinkClr xmlns:ahyp="http://schemas.microsoft.com/office/drawing/2018/hyperlinkcolor" val="tx"/>
                    </a:ext>
                  </a:extLst>
                </a:hlinkClick>
              </a:rPr>
              <a:t>https://www.youtube.com/channel/UCx28fwN_TeDYfklgshl4m1g/videos</a:t>
            </a:r>
            <a:endParaRPr lang="en-GB" dirty="0">
              <a:solidFill>
                <a:srgbClr val="06B2A9"/>
              </a:solidFill>
              <a:latin typeface="Raleway"/>
            </a:endParaRPr>
          </a:p>
          <a:p>
            <a:r>
              <a:rPr lang="en-GB" dirty="0">
                <a:solidFill>
                  <a:schemeClr val="bg2"/>
                </a:solidFill>
                <a:latin typeface="Raleway"/>
              </a:rPr>
              <a:t> Watch a historical film/ TV series and then research how accurate it is. There are so many awesome historical films out there. The key thing is though to approach them critically. Watch the film and then watch a lecture or read a book that relates directly to it...</a:t>
            </a:r>
          </a:p>
        </p:txBody>
      </p:sp>
    </p:spTree>
    <p:extLst>
      <p:ext uri="{BB962C8B-B14F-4D97-AF65-F5344CB8AC3E}">
        <p14:creationId xmlns:p14="http://schemas.microsoft.com/office/powerpoint/2010/main" val="335060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 y="-211968"/>
            <a:ext cx="12192001" cy="6978316"/>
          </a:xfrm>
          <a:prstGeom prst="rect">
            <a:avLst/>
          </a:prstGeom>
        </p:spPr>
      </p:pic>
      <p:sp>
        <p:nvSpPr>
          <p:cNvPr id="9" name="TextBox 8"/>
          <p:cNvSpPr txBox="1"/>
          <p:nvPr/>
        </p:nvSpPr>
        <p:spPr>
          <a:xfrm>
            <a:off x="332592" y="1569406"/>
            <a:ext cx="11266138" cy="1575408"/>
          </a:xfrm>
          <a:prstGeom prst="rect">
            <a:avLst/>
          </a:prstGeom>
          <a:noFill/>
        </p:spPr>
        <p:txBody>
          <a:bodyPr wrap="square" rtlCol="0">
            <a:spAutoFit/>
          </a:bodyPr>
          <a:lstStyle/>
          <a:p>
            <a:pPr>
              <a:lnSpc>
                <a:spcPct val="90000"/>
              </a:lnSpc>
            </a:pPr>
            <a:r>
              <a:rPr lang="en-GB" altLang="en-US" sz="2400" b="1" dirty="0">
                <a:solidFill>
                  <a:schemeClr val="bg1"/>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FutureLearn</a:t>
            </a:r>
            <a:r>
              <a:rPr lang="en-GB" altLang="en-US" sz="2400" dirty="0">
                <a:solidFill>
                  <a:schemeClr val="bg1"/>
                </a:solidFill>
                <a:latin typeface="Raleway" charset="0"/>
                <a:ea typeface="Raleway" charset="0"/>
                <a:cs typeface="Raleway" charset="0"/>
              </a:rPr>
              <a:t> - </a:t>
            </a:r>
            <a:r>
              <a:rPr lang="en-US" altLang="en-US" sz="2000" dirty="0">
                <a:solidFill>
                  <a:schemeClr val="bg1"/>
                </a:solidFill>
                <a:latin typeface="Raleway" charset="0"/>
                <a:ea typeface="Raleway" charset="0"/>
                <a:cs typeface="Raleway" charset="0"/>
              </a:rPr>
              <a:t>Explore online courses to continue studying, build professional skills, and connect with experts. Useful examples include:</a:t>
            </a:r>
          </a:p>
          <a:p>
            <a:pPr>
              <a:lnSpc>
                <a:spcPct val="90000"/>
              </a:lnSpc>
            </a:pPr>
            <a:endParaRPr lang="en-GB" altLang="en-US" sz="2000" dirty="0">
              <a:solidFill>
                <a:schemeClr val="bg1"/>
              </a:solidFill>
              <a:latin typeface="Raleway" charset="0"/>
              <a:ea typeface="Raleway" charset="0"/>
              <a:cs typeface="Raleway" charset="0"/>
            </a:endParaRPr>
          </a:p>
          <a:p>
            <a:pPr marL="342900" indent="-342900">
              <a:lnSpc>
                <a:spcPct val="90000"/>
              </a:lnSpc>
              <a:buFont typeface="Arial" panose="020B0604020202020204" pitchFamily="34" charset="0"/>
              <a:buChar char="•"/>
            </a:pPr>
            <a:r>
              <a:rPr lang="en-US" altLang="en-US" sz="2000" dirty="0">
                <a:solidFill>
                  <a:schemeClr val="bg1"/>
                </a:solidFill>
                <a:latin typeface="Raleway" charset="0"/>
                <a:ea typeface="Raleway" charset="0"/>
                <a:cs typeface="Raleway" charset="0"/>
                <a:hlinkClick r:id="rId5">
                  <a:extLst>
                    <a:ext uri="{A12FA001-AC4F-418D-AE19-62706E023703}">
                      <ahyp:hlinkClr xmlns:ahyp="http://schemas.microsoft.com/office/drawing/2018/hyperlinkcolor" val="tx"/>
                    </a:ext>
                  </a:extLst>
                </a:hlinkClick>
              </a:rPr>
              <a:t>How to Succeed at: Writing Applications</a:t>
            </a:r>
            <a:r>
              <a:rPr lang="en-US" altLang="en-US" sz="2000" dirty="0">
                <a:solidFill>
                  <a:schemeClr val="bg1"/>
                </a:solidFill>
                <a:latin typeface="Raleway" charset="0"/>
                <a:ea typeface="Raleway" charset="0"/>
                <a:cs typeface="Raleway" charset="0"/>
              </a:rPr>
              <a:t>                             </a:t>
            </a:r>
            <a:r>
              <a:rPr lang="en-GB" sz="2000" b="1" dirty="0">
                <a:solidFill>
                  <a:srgbClr val="06B2A9"/>
                </a:solidFill>
                <a:hlinkClick r:id="rId4">
                  <a:extLst>
                    <a:ext uri="{A12FA001-AC4F-418D-AE19-62706E023703}">
                      <ahyp:hlinkClr xmlns:ahyp="http://schemas.microsoft.com/office/drawing/2018/hyperlinkcolor" val="tx"/>
                    </a:ext>
                  </a:extLst>
                </a:hlinkClick>
              </a:rPr>
              <a:t>https://www.futurelearn.com/</a:t>
            </a:r>
            <a:endParaRPr lang="en-GB" altLang="en-US" sz="2000" b="1" dirty="0">
              <a:solidFill>
                <a:srgbClr val="06B2A9"/>
              </a:solidFill>
              <a:latin typeface="Raleway" charset="0"/>
              <a:ea typeface="Raleway" charset="0"/>
              <a:cs typeface="Raleway" charset="0"/>
            </a:endParaRPr>
          </a:p>
          <a:p>
            <a:pPr marL="342900" indent="-342900">
              <a:lnSpc>
                <a:spcPct val="90000"/>
              </a:lnSpc>
              <a:buFont typeface="Arial" panose="020B0604020202020204" pitchFamily="34" charset="0"/>
              <a:buChar char="•"/>
            </a:pPr>
            <a:r>
              <a:rPr lang="en-US" altLang="en-US" sz="2000" dirty="0">
                <a:solidFill>
                  <a:schemeClr val="bg1"/>
                </a:solidFill>
                <a:latin typeface="Raleway" charset="0"/>
                <a:ea typeface="Raleway" charset="0"/>
                <a:cs typeface="Raleway" charset="0"/>
                <a:hlinkClick r:id="rId6">
                  <a:extLst>
                    <a:ext uri="{A12FA001-AC4F-418D-AE19-62706E023703}">
                      <ahyp:hlinkClr xmlns:ahyp="http://schemas.microsoft.com/office/drawing/2018/hyperlinkcolor" val="tx"/>
                    </a:ext>
                  </a:extLst>
                </a:hlinkClick>
              </a:rPr>
              <a:t>How to Succeed at: Interviews</a:t>
            </a:r>
            <a:endParaRPr lang="en-GB" altLang="en-US" sz="20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9923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sz="4400" b="1" u="sng" dirty="0">
              <a:solidFill>
                <a:srgbClr val="06B2A9"/>
              </a:solidFill>
              <a:latin typeface="Arial" panose="020B0604020202020204" pitchFamily="34" charset="0"/>
              <a:ea typeface="Arial" charset="0"/>
              <a:cs typeface="Arial" panose="020B0604020202020204" pitchFamily="34" charset="0"/>
            </a:endParaRPr>
          </a:p>
          <a:p>
            <a:pPr>
              <a:lnSpc>
                <a:spcPct val="110000"/>
              </a:lnSpc>
            </a:pPr>
            <a:endParaRPr lang="en-US" sz="4400" b="1" u="sng" dirty="0">
              <a:solidFill>
                <a:srgbClr val="06B2A9"/>
              </a:solidFill>
              <a:latin typeface="Arial" panose="020B0604020202020204" pitchFamily="34" charset="0"/>
              <a:ea typeface="Arial" charset="0"/>
              <a:cs typeface="Arial" panose="020B0604020202020204" pitchFamily="34" charset="0"/>
            </a:endParaRPr>
          </a:p>
          <a:p>
            <a:pPr>
              <a:lnSpc>
                <a:spcPct val="110000"/>
              </a:lnSpc>
            </a:pPr>
            <a:r>
              <a:rPr lang="en-US" sz="4400" b="1" u="sng" dirty="0">
                <a:solidFill>
                  <a:srgbClr val="06B2A9"/>
                </a:solidFill>
                <a:latin typeface="Arial" panose="020B0604020202020204" pitchFamily="34" charset="0"/>
                <a:ea typeface="Arial" charset="0"/>
                <a:cs typeface="Arial" panose="020B0604020202020204" pitchFamily="34" charset="0"/>
              </a:rPr>
              <a:t>Online Courses</a:t>
            </a:r>
            <a:endParaRPr lang="en-US" sz="4400" b="1" dirty="0">
              <a:solidFill>
                <a:srgbClr val="06B2A9"/>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CDA3A496-F4EA-49A5-BCE7-EC9E3EE8ADE9}"/>
              </a:ext>
            </a:extLst>
          </p:cNvPr>
          <p:cNvSpPr txBox="1"/>
          <p:nvPr/>
        </p:nvSpPr>
        <p:spPr>
          <a:xfrm>
            <a:off x="562279" y="4052371"/>
            <a:ext cx="11309018" cy="3111621"/>
          </a:xfrm>
          <a:prstGeom prst="rect">
            <a:avLst/>
          </a:prstGeom>
          <a:noFill/>
        </p:spPr>
        <p:txBody>
          <a:bodyPr wrap="square" rtlCol="0">
            <a:spAutoFit/>
          </a:bodyPr>
          <a:lstStyle/>
          <a:p>
            <a:pPr>
              <a:lnSpc>
                <a:spcPct val="90000"/>
              </a:lnSpc>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The courses are </a:t>
            </a:r>
            <a:r>
              <a:rPr lang="en-US" altLang="en-US" b="1" u="sng" dirty="0">
                <a:solidFill>
                  <a:schemeClr val="bg1"/>
                </a:solidFill>
                <a:latin typeface="Raleway" charset="0"/>
                <a:ea typeface="Raleway" charset="0"/>
                <a:cs typeface="Raleway" charset="0"/>
              </a:rPr>
              <a:t>free</a:t>
            </a:r>
            <a:r>
              <a:rPr lang="en-US" altLang="en-US" dirty="0">
                <a:solidFill>
                  <a:schemeClr val="bg1"/>
                </a:solidFill>
                <a:latin typeface="Raleway" charset="0"/>
                <a:ea typeface="Raleway" charset="0"/>
                <a:cs typeface="Raleway" charset="0"/>
              </a:rPr>
              <a:t> and they do not have a start and end date. You can start right away or at a time that suits you.</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You can work through at your own pace</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You can spend as long as you like on an OpenLearn course, plus, if you sign up you can track your progress and work towards a statement of participation.</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There are around 1000 courses to choose from - </a:t>
            </a:r>
            <a:r>
              <a:rPr lang="en-US" altLang="en-US" b="1"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https://www.open.edu/openlearn/free-courses/full-catalogue</a:t>
            </a:r>
            <a:r>
              <a:rPr lang="en-US" altLang="en-US" b="1" dirty="0">
                <a:solidFill>
                  <a:srgbClr val="06B2A9"/>
                </a:solidFill>
                <a:latin typeface="Raleway" charset="0"/>
                <a:ea typeface="Raleway" charset="0"/>
                <a:cs typeface="Raleway" charset="0"/>
              </a:rPr>
              <a:t> </a:t>
            </a:r>
          </a:p>
          <a:p>
            <a:pPr>
              <a:lnSpc>
                <a:spcPct val="90000"/>
              </a:lnSpc>
            </a:pPr>
            <a:endParaRPr lang="en-US" altLang="en-US" sz="2000" dirty="0">
              <a:solidFill>
                <a:schemeClr val="bg1"/>
              </a:solidFill>
              <a:latin typeface="Raleway" charset="0"/>
              <a:ea typeface="Raleway" charset="0"/>
              <a:cs typeface="Raleway" charset="0"/>
            </a:endParaRPr>
          </a:p>
        </p:txBody>
      </p:sp>
      <p:sp>
        <p:nvSpPr>
          <p:cNvPr id="12" name="TextBox 11">
            <a:extLst>
              <a:ext uri="{FF2B5EF4-FFF2-40B4-BE49-F238E27FC236}">
                <a16:creationId xmlns:a16="http://schemas.microsoft.com/office/drawing/2014/main" id="{186AC102-3EF1-4948-9C3A-35D70EF9593C}"/>
              </a:ext>
            </a:extLst>
          </p:cNvPr>
          <p:cNvSpPr txBox="1"/>
          <p:nvPr/>
        </p:nvSpPr>
        <p:spPr>
          <a:xfrm>
            <a:off x="241575" y="3429000"/>
            <a:ext cx="11598731" cy="1034129"/>
          </a:xfrm>
          <a:prstGeom prst="rect">
            <a:avLst/>
          </a:prstGeom>
          <a:noFill/>
        </p:spPr>
        <p:txBody>
          <a:bodyPr wrap="square" rtlCol="0">
            <a:spAutoFit/>
          </a:bodyPr>
          <a:lstStyle/>
          <a:p>
            <a:pPr>
              <a:lnSpc>
                <a:spcPct val="90000"/>
              </a:lnSpc>
            </a:pPr>
            <a:r>
              <a:rPr lang="en-US" altLang="en-US" sz="2400" b="1" dirty="0">
                <a:solidFill>
                  <a:schemeClr val="bg1"/>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OpenLearn - Open University? </a:t>
            </a:r>
            <a:r>
              <a:rPr lang="en-US" altLang="en-US" sz="2400" b="1" dirty="0">
                <a:solidFill>
                  <a:schemeClr val="bg1"/>
                </a:solidFill>
                <a:latin typeface="Raleway" charset="0"/>
                <a:ea typeface="Raleway" charset="0"/>
                <a:cs typeface="Raleway" charset="0"/>
              </a:rPr>
              <a:t>– </a:t>
            </a:r>
            <a:r>
              <a:rPr lang="en-US" altLang="en-US" sz="2000" dirty="0">
                <a:solidFill>
                  <a:schemeClr val="bg1"/>
                </a:solidFill>
                <a:latin typeface="Raleway" charset="0"/>
                <a:ea typeface="Raleway" charset="0"/>
                <a:cs typeface="Raleway" charset="0"/>
              </a:rPr>
              <a:t>These courses have been designed to increase confidence and develop the skills needed to enter Higher Education and succeed with learning.</a:t>
            </a:r>
          </a:p>
          <a:p>
            <a:pPr>
              <a:lnSpc>
                <a:spcPct val="90000"/>
              </a:lnSpc>
            </a:pPr>
            <a:endParaRPr lang="en-US" altLang="en-US" sz="2400" b="1" dirty="0">
              <a:solidFill>
                <a:schemeClr val="bg1"/>
              </a:solidFill>
              <a:latin typeface="Raleway" charset="0"/>
              <a:ea typeface="Raleway" charset="0"/>
              <a:cs typeface="Raleway" charset="0"/>
            </a:endParaRPr>
          </a:p>
        </p:txBody>
      </p:sp>
    </p:spTree>
    <p:extLst>
      <p:ext uri="{BB962C8B-B14F-4D97-AF65-F5344CB8AC3E}">
        <p14:creationId xmlns:p14="http://schemas.microsoft.com/office/powerpoint/2010/main" val="295076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064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185339"/>
            <a:ext cx="12077701" cy="6929039"/>
          </a:xfrm>
          <a:prstGeom prst="rect">
            <a:avLst/>
          </a:prstGeom>
        </p:spPr>
      </p:pic>
      <p:sp>
        <p:nvSpPr>
          <p:cNvPr id="9" name="TextBox 8"/>
          <p:cNvSpPr txBox="1"/>
          <p:nvPr/>
        </p:nvSpPr>
        <p:spPr>
          <a:xfrm>
            <a:off x="674370" y="1675040"/>
            <a:ext cx="9911205"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We are living through History! </a:t>
            </a:r>
          </a:p>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The coronavirus is already having and will continue to have a massive impact on how history will be viewed.</a:t>
            </a:r>
          </a:p>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Keep a history focused diary of the events as they happen and try and make some predictions of the effects this will be having in 50 years </a:t>
            </a:r>
            <a:r>
              <a:rPr lang="en-US" sz="3600" dirty="0" err="1">
                <a:solidFill>
                  <a:schemeClr val="bg1"/>
                </a:solidFill>
                <a:latin typeface="Raleway" charset="0"/>
                <a:ea typeface="Raleway" charset="0"/>
                <a:cs typeface="Raleway" charset="0"/>
              </a:rPr>
              <a:t>years</a:t>
            </a:r>
            <a:r>
              <a:rPr lang="en-US" sz="3600" dirty="0">
                <a:solidFill>
                  <a:schemeClr val="bg1"/>
                </a:solidFill>
                <a:latin typeface="Raleway" charset="0"/>
                <a:ea typeface="Raleway" charset="0"/>
                <a:cs typeface="Raleway" charset="0"/>
              </a:rPr>
              <a:t> from now.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Make the most of now</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312766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0158"/>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30" y="-468605"/>
            <a:ext cx="12077701" cy="6929039"/>
          </a:xfrm>
          <a:prstGeom prst="rect">
            <a:avLst/>
          </a:prstGeom>
        </p:spPr>
      </p:pic>
      <p:sp>
        <p:nvSpPr>
          <p:cNvPr id="6" name="Title 1"/>
          <p:cNvSpPr txBox="1">
            <a:spLocks/>
          </p:cNvSpPr>
          <p:nvPr/>
        </p:nvSpPr>
        <p:spPr>
          <a:xfrm>
            <a:off x="114299" y="397566"/>
            <a:ext cx="10515600" cy="1446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u="sng" dirty="0">
              <a:solidFill>
                <a:srgbClr val="06B2A9"/>
              </a:solidFill>
              <a:latin typeface="Arial" panose="020B0604020202020204" pitchFamily="34" charset="0"/>
              <a:ea typeface="Arial" charset="0"/>
              <a:cs typeface="Arial" panose="020B0604020202020204" pitchFamily="34" charset="0"/>
            </a:endParaRPr>
          </a:p>
        </p:txBody>
      </p:sp>
      <p:sp>
        <p:nvSpPr>
          <p:cNvPr id="3" name="Title 2">
            <a:extLst>
              <a:ext uri="{FF2B5EF4-FFF2-40B4-BE49-F238E27FC236}">
                <a16:creationId xmlns:a16="http://schemas.microsoft.com/office/drawing/2014/main" id="{0FFC0E42-C2EE-43EB-B101-27C5E4C2035E}"/>
              </a:ext>
            </a:extLst>
          </p:cNvPr>
          <p:cNvSpPr>
            <a:spLocks noGrp="1"/>
          </p:cNvSpPr>
          <p:nvPr>
            <p:ph type="title"/>
          </p:nvPr>
        </p:nvSpPr>
        <p:spPr>
          <a:xfrm>
            <a:off x="806835" y="4116933"/>
            <a:ext cx="3152528" cy="1689290"/>
          </a:xfrm>
        </p:spPr>
        <p:txBody>
          <a:bodyPr>
            <a:normAutofit/>
          </a:bodyPr>
          <a:lstStyle/>
          <a:p>
            <a:r>
              <a:rPr lang="en-GB" sz="2800" dirty="0">
                <a:solidFill>
                  <a:schemeClr val="bg1"/>
                </a:solidFill>
                <a:latin typeface="Raleway"/>
                <a:cs typeface="Calibri Light"/>
              </a:rPr>
              <a:t>Molly Saxby</a:t>
            </a:r>
            <a:br>
              <a:rPr lang="en-GB" sz="2800" dirty="0">
                <a:solidFill>
                  <a:schemeClr val="bg1"/>
                </a:solidFill>
                <a:latin typeface="Raleway"/>
                <a:cs typeface="Calibri Light"/>
              </a:rPr>
            </a:br>
            <a:r>
              <a:rPr lang="en-GB" sz="2800" dirty="0">
                <a:solidFill>
                  <a:schemeClr val="bg1"/>
                </a:solidFill>
                <a:latin typeface="Raleway"/>
                <a:cs typeface="Calibri Light"/>
              </a:rPr>
              <a:t>BA (Hons) History</a:t>
            </a:r>
            <a:br>
              <a:rPr lang="en-GB" sz="2800" dirty="0">
                <a:solidFill>
                  <a:schemeClr val="bg1"/>
                </a:solidFill>
                <a:latin typeface="Raleway"/>
                <a:cs typeface="Calibri Light"/>
              </a:rPr>
            </a:br>
            <a:r>
              <a:rPr lang="en-GB" sz="2800" dirty="0">
                <a:solidFill>
                  <a:schemeClr val="bg1"/>
                </a:solidFill>
                <a:latin typeface="Raleway"/>
                <a:cs typeface="Calibri Light"/>
              </a:rPr>
              <a:t>Royal Holloway University, London </a:t>
            </a:r>
            <a:endParaRPr lang="en-GB" sz="2800" dirty="0">
              <a:solidFill>
                <a:schemeClr val="bg1"/>
              </a:solidFill>
              <a:latin typeface="Raleway"/>
            </a:endParaRPr>
          </a:p>
        </p:txBody>
      </p:sp>
      <p:sp>
        <p:nvSpPr>
          <p:cNvPr id="4" name="Content Placeholder 3">
            <a:extLst>
              <a:ext uri="{FF2B5EF4-FFF2-40B4-BE49-F238E27FC236}">
                <a16:creationId xmlns:a16="http://schemas.microsoft.com/office/drawing/2014/main" id="{61E043AD-1D8F-4731-B9F7-0D33E6F37F14}"/>
              </a:ext>
            </a:extLst>
          </p:cNvPr>
          <p:cNvSpPr>
            <a:spLocks noGrp="1"/>
          </p:cNvSpPr>
          <p:nvPr>
            <p:ph idx="1"/>
          </p:nvPr>
        </p:nvSpPr>
        <p:spPr>
          <a:xfrm>
            <a:off x="4457699" y="1235661"/>
            <a:ext cx="6172200" cy="5555078"/>
          </a:xfrm>
        </p:spPr>
        <p:txBody>
          <a:bodyPr>
            <a:normAutofit fontScale="77500" lnSpcReduction="20000"/>
          </a:bodyPr>
          <a:lstStyle/>
          <a:p>
            <a:r>
              <a:rPr lang="en-US" dirty="0">
                <a:solidFill>
                  <a:schemeClr val="bg1"/>
                </a:solidFill>
                <a:latin typeface="Raleway"/>
              </a:rPr>
              <a:t>Tell them why you love history, you’re going to be studying it for 3 years so make sure you do love it! Tell them what types of history – is there a specific era or person or type (Social, political) that really interests you. </a:t>
            </a:r>
          </a:p>
          <a:p>
            <a:r>
              <a:rPr lang="en-US" dirty="0">
                <a:solidFill>
                  <a:schemeClr val="bg1"/>
                </a:solidFill>
                <a:latin typeface="Raleway"/>
              </a:rPr>
              <a:t>What do you want to gain from the degree? Career paths etc. </a:t>
            </a:r>
          </a:p>
          <a:p>
            <a:r>
              <a:rPr lang="en-US" dirty="0">
                <a:solidFill>
                  <a:schemeClr val="bg1"/>
                </a:solidFill>
                <a:latin typeface="Raleway"/>
              </a:rPr>
              <a:t>What makes you stand out? It doesn’t have to be anything amazing but sell yourself and what you can offer the uni. </a:t>
            </a:r>
          </a:p>
          <a:p>
            <a:r>
              <a:rPr lang="en-US" dirty="0">
                <a:solidFill>
                  <a:schemeClr val="bg1"/>
                </a:solidFill>
                <a:latin typeface="Raleway"/>
              </a:rPr>
              <a:t>Personal statements distinguish you from everyone else, I didn’t get the grades I needed to go to Royal Holloway and I’m sure without my personal statement they wouldn’t have accepted me!</a:t>
            </a:r>
            <a:endParaRPr lang="en-US" sz="4400" dirty="0">
              <a:solidFill>
                <a:schemeClr val="bg1"/>
              </a:solidFill>
              <a:latin typeface="Raleway"/>
            </a:endParaRPr>
          </a:p>
          <a:p>
            <a:endParaRPr lang="en-US" dirty="0">
              <a:solidFill>
                <a:schemeClr val="bg1"/>
              </a:solidFill>
              <a:latin typeface="Raleway"/>
            </a:endParaRPr>
          </a:p>
          <a:p>
            <a:endParaRPr lang="en-GB" dirty="0"/>
          </a:p>
        </p:txBody>
      </p:sp>
      <p:pic>
        <p:nvPicPr>
          <p:cNvPr id="11" name="Picture 10" descr="A person standing in front of a building&#10;&#10;Description automatically generated">
            <a:extLst>
              <a:ext uri="{FF2B5EF4-FFF2-40B4-BE49-F238E27FC236}">
                <a16:creationId xmlns:a16="http://schemas.microsoft.com/office/drawing/2014/main" id="{2C950045-87DC-4A18-9EFE-4977B2DC0B10}"/>
              </a:ext>
            </a:extLst>
          </p:cNvPr>
          <p:cNvPicPr>
            <a:picLocks noChangeAspect="1"/>
          </p:cNvPicPr>
          <p:nvPr/>
        </p:nvPicPr>
        <p:blipFill>
          <a:blip r:embed="rId4"/>
          <a:stretch>
            <a:fillRect/>
          </a:stretch>
        </p:blipFill>
        <p:spPr>
          <a:xfrm>
            <a:off x="896645" y="1301642"/>
            <a:ext cx="2707690" cy="2488037"/>
          </a:xfrm>
          <a:prstGeom prst="rect">
            <a:avLst/>
          </a:prstGeom>
        </p:spPr>
      </p:pic>
      <p:sp>
        <p:nvSpPr>
          <p:cNvPr id="2" name="Rectangle 1">
            <a:extLst>
              <a:ext uri="{FF2B5EF4-FFF2-40B4-BE49-F238E27FC236}">
                <a16:creationId xmlns:a16="http://schemas.microsoft.com/office/drawing/2014/main" id="{EDB721BD-1295-483C-90CD-BBFB54256B83}"/>
              </a:ext>
            </a:extLst>
          </p:cNvPr>
          <p:cNvSpPr/>
          <p:nvPr/>
        </p:nvSpPr>
        <p:spPr>
          <a:xfrm>
            <a:off x="2609406" y="287775"/>
            <a:ext cx="6745757" cy="584775"/>
          </a:xfrm>
          <a:prstGeom prst="rect">
            <a:avLst/>
          </a:prstGeom>
        </p:spPr>
        <p:txBody>
          <a:bodyPr wrap="none">
            <a:spAutoFit/>
          </a:bodyPr>
          <a:lstStyle/>
          <a:p>
            <a:r>
              <a:rPr lang="en-US" sz="3200" b="1" u="sng" dirty="0">
                <a:solidFill>
                  <a:srgbClr val="06B2A9"/>
                </a:solidFill>
                <a:latin typeface="Raleway"/>
              </a:rPr>
              <a:t>Molly’s Personal statement advice</a:t>
            </a:r>
            <a:r>
              <a:rPr lang="en-US" b="1" u="sng" dirty="0">
                <a:solidFill>
                  <a:srgbClr val="06B2A9"/>
                </a:solidFill>
              </a:rPr>
              <a:t>:</a:t>
            </a:r>
            <a:endParaRPr lang="en-US" dirty="0">
              <a:solidFill>
                <a:srgbClr val="06B2A9"/>
              </a:solidFill>
            </a:endParaRPr>
          </a:p>
        </p:txBody>
      </p:sp>
    </p:spTree>
    <p:extLst>
      <p:ext uri="{BB962C8B-B14F-4D97-AF65-F5344CB8AC3E}">
        <p14:creationId xmlns:p14="http://schemas.microsoft.com/office/powerpoint/2010/main" val="302771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182799"/>
            <a:ext cx="12077701" cy="6929039"/>
          </a:xfrm>
          <a:prstGeom prst="rect">
            <a:avLst/>
          </a:prstGeom>
        </p:spPr>
      </p:pic>
      <p:sp>
        <p:nvSpPr>
          <p:cNvPr id="6" name="Title 1"/>
          <p:cNvSpPr txBox="1">
            <a:spLocks/>
          </p:cNvSpPr>
          <p:nvPr/>
        </p:nvSpPr>
        <p:spPr>
          <a:xfrm>
            <a:off x="114299" y="397566"/>
            <a:ext cx="10515600" cy="1446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u="sng" dirty="0">
              <a:solidFill>
                <a:srgbClr val="06B2A9"/>
              </a:solidFill>
              <a:latin typeface="Arial" panose="020B0604020202020204" pitchFamily="34" charset="0"/>
              <a:ea typeface="Arial" charset="0"/>
              <a:cs typeface="Arial" panose="020B0604020202020204" pitchFamily="34" charset="0"/>
            </a:endParaRPr>
          </a:p>
        </p:txBody>
      </p:sp>
      <p:sp>
        <p:nvSpPr>
          <p:cNvPr id="4" name="Content Placeholder 3">
            <a:extLst>
              <a:ext uri="{FF2B5EF4-FFF2-40B4-BE49-F238E27FC236}">
                <a16:creationId xmlns:a16="http://schemas.microsoft.com/office/drawing/2014/main" id="{61E043AD-1D8F-4731-B9F7-0D33E6F37F14}"/>
              </a:ext>
            </a:extLst>
          </p:cNvPr>
          <p:cNvSpPr>
            <a:spLocks noGrp="1"/>
          </p:cNvSpPr>
          <p:nvPr>
            <p:ph idx="1"/>
          </p:nvPr>
        </p:nvSpPr>
        <p:spPr>
          <a:xfrm>
            <a:off x="4344356" y="2595082"/>
            <a:ext cx="7137429" cy="3899393"/>
          </a:xfrm>
        </p:spPr>
        <p:txBody>
          <a:bodyPr>
            <a:normAutofit/>
          </a:bodyPr>
          <a:lstStyle/>
          <a:p>
            <a:pPr marL="0" indent="0">
              <a:buNone/>
            </a:pPr>
            <a:r>
              <a:rPr lang="en-US" dirty="0">
                <a:solidFill>
                  <a:schemeClr val="bg1"/>
                </a:solidFill>
                <a:latin typeface="Raleway"/>
              </a:rPr>
              <a:t>I wish I’d learned more about what types of history interested me. </a:t>
            </a:r>
          </a:p>
          <a:p>
            <a:pPr marL="0" indent="0">
              <a:buNone/>
            </a:pPr>
            <a:r>
              <a:rPr lang="en-US" dirty="0">
                <a:solidFill>
                  <a:schemeClr val="bg1"/>
                </a:solidFill>
                <a:latin typeface="Raleway"/>
              </a:rPr>
              <a:t>I would use this time in year 12 away from school to explore which parts of history are of most interest to me and focus on creating some research for my personal statement.</a:t>
            </a:r>
          </a:p>
          <a:p>
            <a:endParaRPr lang="en-US" dirty="0">
              <a:solidFill>
                <a:schemeClr val="bg1"/>
              </a:solidFill>
            </a:endParaRPr>
          </a:p>
          <a:p>
            <a:endParaRPr lang="en-GB" dirty="0"/>
          </a:p>
        </p:txBody>
      </p:sp>
      <p:pic>
        <p:nvPicPr>
          <p:cNvPr id="12" name="Picture 11" descr="A person standing in front of a building&#10;&#10;Description automatically generated">
            <a:extLst>
              <a:ext uri="{FF2B5EF4-FFF2-40B4-BE49-F238E27FC236}">
                <a16:creationId xmlns:a16="http://schemas.microsoft.com/office/drawing/2014/main" id="{8AF880B0-0C8B-4E58-B4BE-C719E270FE77}"/>
              </a:ext>
            </a:extLst>
          </p:cNvPr>
          <p:cNvPicPr>
            <a:picLocks noChangeAspect="1"/>
          </p:cNvPicPr>
          <p:nvPr/>
        </p:nvPicPr>
        <p:blipFill>
          <a:blip r:embed="rId4"/>
          <a:stretch>
            <a:fillRect/>
          </a:stretch>
        </p:blipFill>
        <p:spPr>
          <a:xfrm>
            <a:off x="896644" y="2032932"/>
            <a:ext cx="2521259" cy="2316730"/>
          </a:xfrm>
          <a:prstGeom prst="rect">
            <a:avLst/>
          </a:prstGeom>
        </p:spPr>
      </p:pic>
      <p:sp>
        <p:nvSpPr>
          <p:cNvPr id="13" name="Title 2">
            <a:extLst>
              <a:ext uri="{FF2B5EF4-FFF2-40B4-BE49-F238E27FC236}">
                <a16:creationId xmlns:a16="http://schemas.microsoft.com/office/drawing/2014/main" id="{BD4851C5-B32E-4977-A844-3E99A4E96511}"/>
              </a:ext>
            </a:extLst>
          </p:cNvPr>
          <p:cNvSpPr>
            <a:spLocks noGrp="1"/>
          </p:cNvSpPr>
          <p:nvPr>
            <p:ph type="title"/>
          </p:nvPr>
        </p:nvSpPr>
        <p:spPr>
          <a:xfrm>
            <a:off x="710214" y="4622460"/>
            <a:ext cx="3152528" cy="1689290"/>
          </a:xfrm>
        </p:spPr>
        <p:txBody>
          <a:bodyPr>
            <a:normAutofit/>
          </a:bodyPr>
          <a:lstStyle/>
          <a:p>
            <a:r>
              <a:rPr lang="en-GB" sz="2800" dirty="0">
                <a:solidFill>
                  <a:schemeClr val="bg1"/>
                </a:solidFill>
                <a:latin typeface="Raleway"/>
                <a:cs typeface="Calibri Light"/>
              </a:rPr>
              <a:t>Molly Saxby</a:t>
            </a:r>
            <a:br>
              <a:rPr lang="en-GB" sz="2800" dirty="0">
                <a:solidFill>
                  <a:schemeClr val="bg1"/>
                </a:solidFill>
                <a:latin typeface="Raleway"/>
                <a:cs typeface="Calibri Light"/>
              </a:rPr>
            </a:br>
            <a:r>
              <a:rPr lang="en-GB" sz="2800" dirty="0">
                <a:solidFill>
                  <a:schemeClr val="bg1"/>
                </a:solidFill>
                <a:latin typeface="Raleway"/>
                <a:cs typeface="Calibri Light"/>
              </a:rPr>
              <a:t>BA (Hons) History</a:t>
            </a:r>
            <a:br>
              <a:rPr lang="en-GB" sz="2800" dirty="0">
                <a:solidFill>
                  <a:schemeClr val="bg1"/>
                </a:solidFill>
                <a:latin typeface="Raleway"/>
                <a:cs typeface="Calibri Light"/>
              </a:rPr>
            </a:br>
            <a:r>
              <a:rPr lang="en-GB" sz="2800" dirty="0">
                <a:solidFill>
                  <a:schemeClr val="bg1"/>
                </a:solidFill>
                <a:latin typeface="Raleway"/>
                <a:cs typeface="Calibri Light"/>
              </a:rPr>
              <a:t>Royal Holloway University, London </a:t>
            </a:r>
            <a:endParaRPr lang="en-GB" sz="2800" dirty="0">
              <a:solidFill>
                <a:schemeClr val="bg1"/>
              </a:solidFill>
              <a:latin typeface="Raleway"/>
            </a:endParaRPr>
          </a:p>
        </p:txBody>
      </p:sp>
      <p:sp>
        <p:nvSpPr>
          <p:cNvPr id="7" name="Rectangle 6">
            <a:extLst>
              <a:ext uri="{FF2B5EF4-FFF2-40B4-BE49-F238E27FC236}">
                <a16:creationId xmlns:a16="http://schemas.microsoft.com/office/drawing/2014/main" id="{644BABFB-AEFE-4F36-8762-22B5719BA466}"/>
              </a:ext>
            </a:extLst>
          </p:cNvPr>
          <p:cNvSpPr/>
          <p:nvPr/>
        </p:nvSpPr>
        <p:spPr>
          <a:xfrm>
            <a:off x="3771900" y="513688"/>
            <a:ext cx="5668949" cy="1384995"/>
          </a:xfrm>
          <a:prstGeom prst="rect">
            <a:avLst/>
          </a:prstGeom>
        </p:spPr>
        <p:txBody>
          <a:bodyPr wrap="square">
            <a:spAutoFit/>
          </a:bodyPr>
          <a:lstStyle/>
          <a:p>
            <a:r>
              <a:rPr lang="en-US" sz="2800" b="1" u="sng" dirty="0">
                <a:solidFill>
                  <a:srgbClr val="06B2A9"/>
                </a:solidFill>
                <a:latin typeface="Raleway"/>
              </a:rPr>
              <a:t>Things I wish I’d done before starting my personal statement/ starting my degree:</a:t>
            </a:r>
            <a:endParaRPr lang="en-US" sz="2800" dirty="0">
              <a:solidFill>
                <a:srgbClr val="06B2A9"/>
              </a:solidFill>
              <a:latin typeface="Raleway"/>
            </a:endParaRPr>
          </a:p>
        </p:txBody>
      </p:sp>
    </p:spTree>
    <p:extLst>
      <p:ext uri="{BB962C8B-B14F-4D97-AF65-F5344CB8AC3E}">
        <p14:creationId xmlns:p14="http://schemas.microsoft.com/office/powerpoint/2010/main" val="2714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2529" y="5976451"/>
            <a:ext cx="2783975" cy="338554"/>
          </a:xfrm>
          <a:prstGeom prst="rect">
            <a:avLst/>
          </a:prstGeom>
          <a:noFill/>
        </p:spPr>
        <p:txBody>
          <a:bodyPr wrap="square" rtlCol="0">
            <a:spAutoFit/>
          </a:bodyPr>
          <a:lstStyle/>
          <a:p>
            <a:r>
              <a:rPr lang="en-US" sz="1600" b="1" dirty="0">
                <a:solidFill>
                  <a:srgbClr val="06B2A9"/>
                </a:solidFill>
                <a:latin typeface="Raleway SemiBold" charset="0"/>
                <a:ea typeface="Raleway SemiBold" charset="0"/>
                <a:cs typeface="Raleway SemiBold" charset="0"/>
              </a:rPr>
              <a:t>takeyourplace.ac.uk</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51" y="5408948"/>
            <a:ext cx="1979807" cy="42095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1" y="-20828"/>
            <a:ext cx="12230829" cy="7017113"/>
          </a:xfrm>
          <a:prstGeom prst="rect">
            <a:avLst/>
          </a:prstGeom>
        </p:spPr>
      </p:pic>
      <p:sp>
        <p:nvSpPr>
          <p:cNvPr id="7" name="TextBox 6"/>
          <p:cNvSpPr txBox="1"/>
          <p:nvPr/>
        </p:nvSpPr>
        <p:spPr>
          <a:xfrm>
            <a:off x="907051" y="1069311"/>
            <a:ext cx="5678906" cy="4278094"/>
          </a:xfrm>
          <a:prstGeom prst="rect">
            <a:avLst/>
          </a:prstGeom>
          <a:noFill/>
        </p:spPr>
        <p:txBody>
          <a:bodyPr wrap="square" rtlCol="0">
            <a:spAutoFit/>
          </a:bodyPr>
          <a:lstStyle/>
          <a:p>
            <a:r>
              <a:rPr lang="en-US" sz="3400" dirty="0">
                <a:solidFill>
                  <a:schemeClr val="bg1"/>
                </a:solidFill>
                <a:latin typeface="Arial" charset="0"/>
                <a:ea typeface="Arial" charset="0"/>
                <a:cs typeface="Arial" charset="0"/>
              </a:rPr>
              <a:t>Explore your options,</a:t>
            </a:r>
          </a:p>
          <a:p>
            <a:r>
              <a:rPr lang="en-US" sz="3400" dirty="0">
                <a:solidFill>
                  <a:schemeClr val="bg1"/>
                </a:solidFill>
                <a:latin typeface="Arial" charset="0"/>
                <a:ea typeface="Arial" charset="0"/>
                <a:cs typeface="Arial" charset="0"/>
              </a:rPr>
              <a:t>Discover your potential</a:t>
            </a:r>
          </a:p>
          <a:p>
            <a:endParaRPr lang="en-US" sz="3400" dirty="0">
              <a:solidFill>
                <a:schemeClr val="bg1"/>
              </a:solidFill>
              <a:latin typeface="Arial" charset="0"/>
              <a:ea typeface="Arial" charset="0"/>
              <a:cs typeface="Arial" charset="0"/>
            </a:endParaRPr>
          </a:p>
          <a:p>
            <a:r>
              <a:rPr lang="en-US" sz="3400" dirty="0">
                <a:solidFill>
                  <a:schemeClr val="bg1"/>
                </a:solidFill>
                <a:latin typeface="Arial" charset="0"/>
                <a:ea typeface="Arial" charset="0"/>
                <a:cs typeface="Arial" charset="0"/>
              </a:rPr>
              <a:t>Preparing for a History application </a:t>
            </a:r>
          </a:p>
          <a:p>
            <a:endParaRPr lang="en-US" sz="3400" dirty="0">
              <a:solidFill>
                <a:schemeClr val="bg1"/>
              </a:solidFill>
              <a:latin typeface="Arial" charset="0"/>
              <a:ea typeface="Arial" charset="0"/>
              <a:cs typeface="Arial" charset="0"/>
            </a:endParaRPr>
          </a:p>
          <a:p>
            <a:r>
              <a:rPr lang="en-US" sz="3400" dirty="0">
                <a:solidFill>
                  <a:schemeClr val="bg1"/>
                </a:solidFill>
                <a:latin typeface="Arial" charset="0"/>
                <a:ea typeface="Arial" charset="0"/>
                <a:cs typeface="Arial" charset="0"/>
              </a:rPr>
              <a:t>Developing your learning in history (Super curriculum)</a:t>
            </a:r>
          </a:p>
        </p:txBody>
      </p:sp>
    </p:spTree>
    <p:extLst>
      <p:ext uri="{BB962C8B-B14F-4D97-AF65-F5344CB8AC3E}">
        <p14:creationId xmlns:p14="http://schemas.microsoft.com/office/powerpoint/2010/main" val="2069899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8854" y="-2080507"/>
            <a:ext cx="12540294" cy="7194431"/>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My HE+</a:t>
            </a:r>
            <a:endParaRPr lang="en-US"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ED56A801-6C88-439E-8887-39AA33B00509}"/>
              </a:ext>
            </a:extLst>
          </p:cNvPr>
          <p:cNvSpPr txBox="1"/>
          <p:nvPr/>
        </p:nvSpPr>
        <p:spPr>
          <a:xfrm>
            <a:off x="4715692" y="5587678"/>
            <a:ext cx="7419702" cy="523220"/>
          </a:xfrm>
          <a:prstGeom prst="rect">
            <a:avLst/>
          </a:prstGeom>
          <a:noFill/>
        </p:spPr>
        <p:txBody>
          <a:bodyPr wrap="square" rtlCol="0">
            <a:spAutoFit/>
          </a:bodyPr>
          <a:lstStyle/>
          <a:p>
            <a:r>
              <a:rPr lang="en-GB" sz="2800" dirty="0">
                <a:solidFill>
                  <a:srgbClr val="06B2A9"/>
                </a:solidFill>
                <a:hlinkClick r:id="rId5">
                  <a:extLst>
                    <a:ext uri="{A12FA001-AC4F-418D-AE19-62706E023703}">
                      <ahyp:hlinkClr xmlns:ahyp="http://schemas.microsoft.com/office/drawing/2018/hyperlinkcolor" val="tx"/>
                    </a:ext>
                  </a:extLst>
                </a:hlinkClick>
              </a:rPr>
              <a:t>https://www.myheplus.com</a:t>
            </a:r>
            <a:r>
              <a:rPr lang="en-GB" dirty="0">
                <a:solidFill>
                  <a:srgbClr val="06B2A9"/>
                </a:solidFill>
                <a:hlinkClick r:id="rId5">
                  <a:extLst>
                    <a:ext uri="{A12FA001-AC4F-418D-AE19-62706E023703}">
                      <ahyp:hlinkClr xmlns:ahyp="http://schemas.microsoft.com/office/drawing/2018/hyperlinkcolor" val="tx"/>
                    </a:ext>
                  </a:extLst>
                </a:hlinkClick>
              </a:rPr>
              <a:t>/</a:t>
            </a:r>
            <a:endParaRPr lang="en-GB" dirty="0">
              <a:solidFill>
                <a:srgbClr val="06B2A9"/>
              </a:solidFill>
            </a:endParaRPr>
          </a:p>
        </p:txBody>
      </p:sp>
      <p:sp>
        <p:nvSpPr>
          <p:cNvPr id="9" name="TextBox 8">
            <a:extLst>
              <a:ext uri="{FF2B5EF4-FFF2-40B4-BE49-F238E27FC236}">
                <a16:creationId xmlns:a16="http://schemas.microsoft.com/office/drawing/2014/main" id="{BCF577A3-49D6-4779-8E64-B0B517DA3FA3}"/>
              </a:ext>
            </a:extLst>
          </p:cNvPr>
          <p:cNvSpPr txBox="1"/>
          <p:nvPr/>
        </p:nvSpPr>
        <p:spPr>
          <a:xfrm>
            <a:off x="470263" y="1750423"/>
            <a:ext cx="10377928" cy="1200329"/>
          </a:xfrm>
          <a:prstGeom prst="rect">
            <a:avLst/>
          </a:prstGeom>
          <a:noFill/>
        </p:spPr>
        <p:txBody>
          <a:bodyPr wrap="square" rtlCol="0">
            <a:spAutoFit/>
          </a:bodyPr>
          <a:lstStyle/>
          <a:p>
            <a:r>
              <a:rPr lang="en-US" dirty="0">
                <a:solidFill>
                  <a:schemeClr val="bg1"/>
                </a:solidFill>
              </a:rPr>
              <a:t>Thinking about applying to University and looking for ways to explore your subject beyond the curriculum? Then this website is for you. Each topic is produced by Cambridge postgraduate students and academics at the cutting edge of research in their field. The topics provide guided activities, questions to think about and suggestions for further reading. </a:t>
            </a:r>
            <a:endParaRPr lang="en-GB" dirty="0">
              <a:solidFill>
                <a:schemeClr val="bg1"/>
              </a:solidFill>
            </a:endParaRPr>
          </a:p>
        </p:txBody>
      </p:sp>
      <p:sp>
        <p:nvSpPr>
          <p:cNvPr id="14" name="TextBox 13">
            <a:extLst>
              <a:ext uri="{FF2B5EF4-FFF2-40B4-BE49-F238E27FC236}">
                <a16:creationId xmlns:a16="http://schemas.microsoft.com/office/drawing/2014/main" id="{97E5E032-4228-4862-9078-D38AA1E7B192}"/>
              </a:ext>
            </a:extLst>
          </p:cNvPr>
          <p:cNvSpPr txBox="1"/>
          <p:nvPr/>
        </p:nvSpPr>
        <p:spPr>
          <a:xfrm>
            <a:off x="5133704" y="3570625"/>
            <a:ext cx="6191794" cy="923330"/>
          </a:xfrm>
          <a:prstGeom prst="rect">
            <a:avLst/>
          </a:prstGeom>
          <a:noFill/>
        </p:spPr>
        <p:txBody>
          <a:bodyPr wrap="square" rtlCol="0">
            <a:spAutoFit/>
          </a:bodyPr>
          <a:lstStyle/>
          <a:p>
            <a:r>
              <a:rPr lang="en-US" dirty="0">
                <a:solidFill>
                  <a:schemeClr val="bg1"/>
                </a:solidFill>
              </a:rPr>
              <a:t>The main subject pages also give you a quick guide to what it would be like to study the subject at university level and suggest some further resources to check out. </a:t>
            </a:r>
            <a:endParaRPr lang="en-GB" dirty="0">
              <a:solidFill>
                <a:schemeClr val="bg1"/>
              </a:solidFill>
            </a:endParaRPr>
          </a:p>
        </p:txBody>
      </p:sp>
      <p:sp>
        <p:nvSpPr>
          <p:cNvPr id="15" name="AutoShape 2" descr="Image result for he + cambridge">
            <a:extLst>
              <a:ext uri="{FF2B5EF4-FFF2-40B4-BE49-F238E27FC236}">
                <a16:creationId xmlns:a16="http://schemas.microsoft.com/office/drawing/2014/main" id="{C3D9CB84-A1D4-4690-BC9F-58BADE9497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6" name="Picture 15">
            <a:extLst>
              <a:ext uri="{FF2B5EF4-FFF2-40B4-BE49-F238E27FC236}">
                <a16:creationId xmlns:a16="http://schemas.microsoft.com/office/drawing/2014/main" id="{F7CE2AC0-1274-403E-BAB5-9954D9BB4EF5}"/>
              </a:ext>
            </a:extLst>
          </p:cNvPr>
          <p:cNvPicPr>
            <a:picLocks noChangeAspect="1"/>
          </p:cNvPicPr>
          <p:nvPr/>
        </p:nvPicPr>
        <p:blipFill>
          <a:blip r:embed="rId6"/>
          <a:stretch>
            <a:fillRect/>
          </a:stretch>
        </p:blipFill>
        <p:spPr>
          <a:xfrm>
            <a:off x="1087508" y="3612693"/>
            <a:ext cx="2488474" cy="1866356"/>
          </a:xfrm>
          <a:prstGeom prst="rect">
            <a:avLst/>
          </a:prstGeom>
        </p:spPr>
      </p:pic>
    </p:spTree>
    <p:extLst>
      <p:ext uri="{BB962C8B-B14F-4D97-AF65-F5344CB8AC3E}">
        <p14:creationId xmlns:p14="http://schemas.microsoft.com/office/powerpoint/2010/main" val="697052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 y="-211968"/>
            <a:ext cx="12192001" cy="6978316"/>
          </a:xfrm>
          <a:prstGeom prst="rect">
            <a:avLst/>
          </a:prstGeom>
        </p:spPr>
      </p:pic>
      <p:sp>
        <p:nvSpPr>
          <p:cNvPr id="9" name="TextBox 8"/>
          <p:cNvSpPr txBox="1"/>
          <p:nvPr/>
        </p:nvSpPr>
        <p:spPr>
          <a:xfrm>
            <a:off x="332592" y="1569406"/>
            <a:ext cx="8535383" cy="1809726"/>
          </a:xfrm>
          <a:prstGeom prst="rect">
            <a:avLst/>
          </a:prstGeom>
          <a:noFill/>
        </p:spPr>
        <p:txBody>
          <a:bodyPr wrap="square" rtlCol="0">
            <a:spAutoFit/>
          </a:bodyPr>
          <a:lstStyle/>
          <a:p>
            <a:pPr>
              <a:lnSpc>
                <a:spcPct val="90000"/>
              </a:lnSpc>
            </a:pPr>
            <a:r>
              <a:rPr lang="en-GB" altLang="en-US" sz="2400" b="1" dirty="0">
                <a:solidFill>
                  <a:srgbClr val="06B2A9"/>
                </a:solidFill>
                <a:latin typeface="Raleway" charset="0"/>
                <a:ea typeface="Raleway" charset="0"/>
                <a:cs typeface="Raleway" charset="0"/>
                <a:hlinkClick r:id="rId4">
                  <a:extLst>
                    <a:ext uri="{A12FA001-AC4F-418D-AE19-62706E023703}">
                      <ahyp:hlinkClr xmlns:ahyp="http://schemas.microsoft.com/office/drawing/2018/hyperlinkcolor" val="tx"/>
                    </a:ext>
                  </a:extLst>
                </a:hlinkClick>
              </a:rPr>
              <a:t>FutureLearn</a:t>
            </a:r>
            <a:r>
              <a:rPr lang="en-GB" altLang="en-US" sz="2400" dirty="0">
                <a:solidFill>
                  <a:schemeClr val="bg1"/>
                </a:solidFill>
                <a:latin typeface="Raleway" charset="0"/>
                <a:ea typeface="Raleway" charset="0"/>
                <a:cs typeface="Raleway" charset="0"/>
              </a:rPr>
              <a:t> - </a:t>
            </a:r>
            <a:r>
              <a:rPr lang="en-US" altLang="en-US" sz="2000" dirty="0">
                <a:solidFill>
                  <a:schemeClr val="bg1"/>
                </a:solidFill>
                <a:latin typeface="Raleway" charset="0"/>
                <a:ea typeface="Raleway" charset="0"/>
                <a:cs typeface="Raleway" charset="0"/>
              </a:rPr>
              <a:t>Explore online courses to continue studying, </a:t>
            </a:r>
          </a:p>
          <a:p>
            <a:pPr>
              <a:lnSpc>
                <a:spcPct val="90000"/>
              </a:lnSpc>
            </a:pPr>
            <a:r>
              <a:rPr lang="en-US" altLang="en-US" sz="2000" dirty="0">
                <a:solidFill>
                  <a:schemeClr val="bg1"/>
                </a:solidFill>
                <a:latin typeface="Raleway" charset="0"/>
                <a:ea typeface="Raleway" charset="0"/>
                <a:cs typeface="Raleway" charset="0"/>
              </a:rPr>
              <a:t>build professional skills and connect with experts. </a:t>
            </a:r>
          </a:p>
          <a:p>
            <a:pPr>
              <a:lnSpc>
                <a:spcPct val="90000"/>
              </a:lnSpc>
            </a:pPr>
            <a:r>
              <a:rPr lang="en-US" altLang="en-US" sz="2000" dirty="0">
                <a:solidFill>
                  <a:schemeClr val="bg1"/>
                </a:solidFill>
                <a:latin typeface="Raleway" charset="0"/>
                <a:ea typeface="Raleway" charset="0"/>
                <a:cs typeface="Raleway" charset="0"/>
              </a:rPr>
              <a:t>Useful examples include:</a:t>
            </a:r>
          </a:p>
          <a:p>
            <a:pPr>
              <a:lnSpc>
                <a:spcPct val="90000"/>
              </a:lnSpc>
            </a:pPr>
            <a:endParaRPr lang="en-GB" altLang="en-US" sz="2000" dirty="0">
              <a:solidFill>
                <a:schemeClr val="bg1"/>
              </a:solidFill>
              <a:latin typeface="Raleway" charset="0"/>
              <a:ea typeface="Raleway" charset="0"/>
              <a:cs typeface="Raleway" charset="0"/>
            </a:endParaRPr>
          </a:p>
          <a:p>
            <a:pPr marL="342900" indent="-342900">
              <a:lnSpc>
                <a:spcPct val="90000"/>
              </a:lnSpc>
              <a:buFont typeface="Arial" panose="020B0604020202020204" pitchFamily="34" charset="0"/>
              <a:buChar char="•"/>
            </a:pPr>
            <a:r>
              <a:rPr lang="en-US" altLang="en-US" sz="2000" dirty="0">
                <a:solidFill>
                  <a:schemeClr val="bg1"/>
                </a:solidFill>
                <a:latin typeface="Raleway" charset="0"/>
                <a:ea typeface="Raleway" charset="0"/>
                <a:cs typeface="Raleway" charset="0"/>
                <a:hlinkClick r:id="rId5">
                  <a:extLst>
                    <a:ext uri="{A12FA001-AC4F-418D-AE19-62706E023703}">
                      <ahyp:hlinkClr xmlns:ahyp="http://schemas.microsoft.com/office/drawing/2018/hyperlinkcolor" val="tx"/>
                    </a:ext>
                  </a:extLst>
                </a:hlinkClick>
              </a:rPr>
              <a:t>How to Succeed at: Writing Applications</a:t>
            </a:r>
            <a:r>
              <a:rPr lang="en-US" altLang="en-US" sz="2000" dirty="0">
                <a:solidFill>
                  <a:schemeClr val="bg1"/>
                </a:solidFill>
                <a:latin typeface="Raleway" charset="0"/>
                <a:ea typeface="Raleway" charset="0"/>
                <a:cs typeface="Raleway" charset="0"/>
              </a:rPr>
              <a:t>                             </a:t>
            </a:r>
          </a:p>
          <a:p>
            <a:pPr marL="342900" indent="-342900">
              <a:lnSpc>
                <a:spcPct val="90000"/>
              </a:lnSpc>
              <a:buFont typeface="Arial" panose="020B0604020202020204" pitchFamily="34" charset="0"/>
              <a:buChar char="•"/>
            </a:pPr>
            <a:r>
              <a:rPr lang="en-US" altLang="en-US" sz="2000" dirty="0">
                <a:solidFill>
                  <a:schemeClr val="bg1"/>
                </a:solidFill>
                <a:latin typeface="Raleway" charset="0"/>
                <a:ea typeface="Raleway" charset="0"/>
                <a:cs typeface="Raleway" charset="0"/>
                <a:hlinkClick r:id="rId6">
                  <a:extLst>
                    <a:ext uri="{A12FA001-AC4F-418D-AE19-62706E023703}">
                      <ahyp:hlinkClr xmlns:ahyp="http://schemas.microsoft.com/office/drawing/2018/hyperlinkcolor" val="tx"/>
                    </a:ext>
                  </a:extLst>
                </a:hlinkClick>
              </a:rPr>
              <a:t>How to Succeed at: Interviews</a:t>
            </a:r>
            <a:endParaRPr lang="en-GB" altLang="en-US" sz="2000" dirty="0">
              <a:solidFill>
                <a:schemeClr val="bg1"/>
              </a:solidFill>
              <a:latin typeface="Raleway" charset="0"/>
              <a:ea typeface="Raleway" charset="0"/>
              <a:cs typeface="Raleway" charset="0"/>
            </a:endParaRPr>
          </a:p>
        </p:txBody>
      </p:sp>
      <p:sp>
        <p:nvSpPr>
          <p:cNvPr id="6" name="Title 1"/>
          <p:cNvSpPr txBox="1">
            <a:spLocks/>
          </p:cNvSpPr>
          <p:nvPr/>
        </p:nvSpPr>
        <p:spPr>
          <a:xfrm>
            <a:off x="332591" y="365125"/>
            <a:ext cx="10515600" cy="9923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sz="4400" b="1" u="sng" dirty="0">
              <a:solidFill>
                <a:srgbClr val="06B2A9"/>
              </a:solidFill>
              <a:latin typeface="Arial" panose="020B0604020202020204" pitchFamily="34" charset="0"/>
              <a:ea typeface="Arial" charset="0"/>
              <a:cs typeface="Arial" panose="020B0604020202020204" pitchFamily="34" charset="0"/>
            </a:endParaRPr>
          </a:p>
          <a:p>
            <a:pPr>
              <a:lnSpc>
                <a:spcPct val="110000"/>
              </a:lnSpc>
            </a:pPr>
            <a:endParaRPr lang="en-US" sz="4400" b="1" u="sng" dirty="0">
              <a:solidFill>
                <a:srgbClr val="06B2A9"/>
              </a:solidFill>
              <a:latin typeface="Arial" panose="020B0604020202020204" pitchFamily="34" charset="0"/>
              <a:ea typeface="Arial" charset="0"/>
              <a:cs typeface="Arial" panose="020B0604020202020204" pitchFamily="34" charset="0"/>
            </a:endParaRPr>
          </a:p>
          <a:p>
            <a:pPr>
              <a:lnSpc>
                <a:spcPct val="110000"/>
              </a:lnSpc>
            </a:pPr>
            <a:r>
              <a:rPr lang="en-US" sz="4400" b="1" u="sng" dirty="0">
                <a:solidFill>
                  <a:srgbClr val="06B2A9"/>
                </a:solidFill>
                <a:latin typeface="Arial" panose="020B0604020202020204" pitchFamily="34" charset="0"/>
                <a:ea typeface="Arial" charset="0"/>
                <a:cs typeface="Arial" panose="020B0604020202020204" pitchFamily="34" charset="0"/>
              </a:rPr>
              <a:t>Online Courses</a:t>
            </a:r>
            <a:endParaRPr lang="en-US" sz="4400" b="1" dirty="0">
              <a:solidFill>
                <a:srgbClr val="06B2A9"/>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CDA3A496-F4EA-49A5-BCE7-EC9E3EE8ADE9}"/>
              </a:ext>
            </a:extLst>
          </p:cNvPr>
          <p:cNvSpPr txBox="1"/>
          <p:nvPr/>
        </p:nvSpPr>
        <p:spPr>
          <a:xfrm>
            <a:off x="3222171" y="4052371"/>
            <a:ext cx="8649125" cy="3111621"/>
          </a:xfrm>
          <a:prstGeom prst="rect">
            <a:avLst/>
          </a:prstGeom>
          <a:noFill/>
        </p:spPr>
        <p:txBody>
          <a:bodyPr wrap="square" rtlCol="0">
            <a:spAutoFit/>
          </a:bodyPr>
          <a:lstStyle/>
          <a:p>
            <a:pPr>
              <a:lnSpc>
                <a:spcPct val="90000"/>
              </a:lnSpc>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The courses are </a:t>
            </a:r>
            <a:r>
              <a:rPr lang="en-US" altLang="en-US" b="1" u="sng" dirty="0">
                <a:solidFill>
                  <a:schemeClr val="bg1"/>
                </a:solidFill>
                <a:latin typeface="Raleway" charset="0"/>
                <a:ea typeface="Raleway" charset="0"/>
                <a:cs typeface="Raleway" charset="0"/>
              </a:rPr>
              <a:t>free</a:t>
            </a:r>
            <a:r>
              <a:rPr lang="en-US" altLang="en-US" dirty="0">
                <a:solidFill>
                  <a:schemeClr val="bg1"/>
                </a:solidFill>
                <a:latin typeface="Raleway" charset="0"/>
                <a:ea typeface="Raleway" charset="0"/>
                <a:cs typeface="Raleway" charset="0"/>
              </a:rPr>
              <a:t> and they do not have a start and end date. You can start right away or at a time that suits you.</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You can work through at your own pace</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You can spend as long as you like on an </a:t>
            </a:r>
            <a:r>
              <a:rPr lang="en-US" altLang="en-US" dirty="0" err="1">
                <a:solidFill>
                  <a:schemeClr val="bg1"/>
                </a:solidFill>
                <a:latin typeface="Raleway" charset="0"/>
                <a:ea typeface="Raleway" charset="0"/>
                <a:cs typeface="Raleway" charset="0"/>
              </a:rPr>
              <a:t>OpenLearn</a:t>
            </a:r>
            <a:r>
              <a:rPr lang="en-US" altLang="en-US" dirty="0">
                <a:solidFill>
                  <a:schemeClr val="bg1"/>
                </a:solidFill>
                <a:latin typeface="Raleway" charset="0"/>
                <a:ea typeface="Raleway" charset="0"/>
                <a:cs typeface="Raleway" charset="0"/>
              </a:rPr>
              <a:t> course, plus, if you sign up you can track your progress and work towards a statement of participation.</a:t>
            </a:r>
          </a:p>
          <a:p>
            <a:pPr marL="285750" indent="-285750">
              <a:lnSpc>
                <a:spcPct val="90000"/>
              </a:lnSpc>
              <a:buFont typeface="Arial" panose="020B0604020202020204" pitchFamily="34" charset="0"/>
              <a:buChar char="•"/>
            </a:pPr>
            <a:endParaRPr lang="en-US" altLang="en-US" dirty="0">
              <a:solidFill>
                <a:schemeClr val="bg1"/>
              </a:solidFill>
              <a:latin typeface="Raleway" charset="0"/>
              <a:ea typeface="Raleway" charset="0"/>
              <a:cs typeface="Raleway" charset="0"/>
            </a:endParaRPr>
          </a:p>
          <a:p>
            <a:pPr marL="285750" indent="-285750">
              <a:lnSpc>
                <a:spcPct val="90000"/>
              </a:lnSpc>
              <a:buFont typeface="Arial" panose="020B0604020202020204" pitchFamily="34" charset="0"/>
              <a:buChar char="•"/>
            </a:pPr>
            <a:r>
              <a:rPr lang="en-US" altLang="en-US" dirty="0">
                <a:solidFill>
                  <a:schemeClr val="bg1"/>
                </a:solidFill>
                <a:latin typeface="Raleway" charset="0"/>
                <a:ea typeface="Raleway" charset="0"/>
                <a:cs typeface="Raleway" charset="0"/>
              </a:rPr>
              <a:t>There are around 1000 courses to choose from - </a:t>
            </a:r>
            <a:r>
              <a:rPr lang="en-US" altLang="en-US" b="1"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https://www.open.edu/openlearn/free-courses/full-catalogue</a:t>
            </a:r>
            <a:r>
              <a:rPr lang="en-US" altLang="en-US" b="1" dirty="0">
                <a:solidFill>
                  <a:srgbClr val="06B2A9"/>
                </a:solidFill>
                <a:latin typeface="Raleway" charset="0"/>
                <a:ea typeface="Raleway" charset="0"/>
                <a:cs typeface="Raleway" charset="0"/>
              </a:rPr>
              <a:t> </a:t>
            </a:r>
          </a:p>
          <a:p>
            <a:pPr>
              <a:lnSpc>
                <a:spcPct val="90000"/>
              </a:lnSpc>
            </a:pPr>
            <a:endParaRPr lang="en-US" altLang="en-US" sz="2000" dirty="0">
              <a:solidFill>
                <a:schemeClr val="bg1"/>
              </a:solidFill>
              <a:latin typeface="Raleway" charset="0"/>
              <a:ea typeface="Raleway" charset="0"/>
              <a:cs typeface="Raleway" charset="0"/>
            </a:endParaRPr>
          </a:p>
        </p:txBody>
      </p:sp>
      <p:sp>
        <p:nvSpPr>
          <p:cNvPr id="12" name="TextBox 11">
            <a:extLst>
              <a:ext uri="{FF2B5EF4-FFF2-40B4-BE49-F238E27FC236}">
                <a16:creationId xmlns:a16="http://schemas.microsoft.com/office/drawing/2014/main" id="{186AC102-3EF1-4948-9C3A-35D70EF9593C}"/>
              </a:ext>
            </a:extLst>
          </p:cNvPr>
          <p:cNvSpPr txBox="1"/>
          <p:nvPr/>
        </p:nvSpPr>
        <p:spPr>
          <a:xfrm>
            <a:off x="241575" y="3429000"/>
            <a:ext cx="11598731" cy="1034129"/>
          </a:xfrm>
          <a:prstGeom prst="rect">
            <a:avLst/>
          </a:prstGeom>
          <a:noFill/>
        </p:spPr>
        <p:txBody>
          <a:bodyPr wrap="square" rtlCol="0">
            <a:spAutoFit/>
          </a:bodyPr>
          <a:lstStyle/>
          <a:p>
            <a:pPr>
              <a:lnSpc>
                <a:spcPct val="90000"/>
              </a:lnSpc>
            </a:pPr>
            <a:r>
              <a:rPr lang="en-US" altLang="en-US" sz="2400" b="1" dirty="0" err="1">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OpenLearn</a:t>
            </a:r>
            <a:r>
              <a:rPr lang="en-US" altLang="en-US" sz="2400" b="1" dirty="0">
                <a:solidFill>
                  <a:srgbClr val="06B2A9"/>
                </a:solidFill>
                <a:latin typeface="Raleway" charset="0"/>
                <a:ea typeface="Raleway" charset="0"/>
                <a:cs typeface="Raleway" charset="0"/>
                <a:hlinkClick r:id="rId7">
                  <a:extLst>
                    <a:ext uri="{A12FA001-AC4F-418D-AE19-62706E023703}">
                      <ahyp:hlinkClr xmlns:ahyp="http://schemas.microsoft.com/office/drawing/2018/hyperlinkcolor" val="tx"/>
                    </a:ext>
                  </a:extLst>
                </a:hlinkClick>
              </a:rPr>
              <a:t> - Open University? </a:t>
            </a:r>
            <a:r>
              <a:rPr lang="en-US" altLang="en-US" sz="2400" b="1" dirty="0">
                <a:solidFill>
                  <a:schemeClr val="bg1"/>
                </a:solidFill>
                <a:latin typeface="Raleway" charset="0"/>
                <a:ea typeface="Raleway" charset="0"/>
                <a:cs typeface="Raleway" charset="0"/>
              </a:rPr>
              <a:t>– </a:t>
            </a:r>
            <a:r>
              <a:rPr lang="en-US" altLang="en-US" sz="2000" dirty="0">
                <a:solidFill>
                  <a:schemeClr val="bg1"/>
                </a:solidFill>
                <a:latin typeface="Raleway" charset="0"/>
                <a:ea typeface="Raleway" charset="0"/>
                <a:cs typeface="Raleway" charset="0"/>
              </a:rPr>
              <a:t>These courses have been designed to increase confidence and develop the skills needed to enter Higher Education and succeed with learning.</a:t>
            </a:r>
          </a:p>
          <a:p>
            <a:pPr>
              <a:lnSpc>
                <a:spcPct val="90000"/>
              </a:lnSpc>
            </a:pPr>
            <a:endParaRPr lang="en-US" altLang="en-US" sz="2400" b="1" dirty="0">
              <a:solidFill>
                <a:schemeClr val="bg1"/>
              </a:solidFill>
              <a:latin typeface="Raleway" charset="0"/>
              <a:ea typeface="Raleway" charset="0"/>
              <a:cs typeface="Raleway" charset="0"/>
            </a:endParaRPr>
          </a:p>
        </p:txBody>
      </p:sp>
      <p:pic>
        <p:nvPicPr>
          <p:cNvPr id="2" name="Picture 1">
            <a:extLst>
              <a:ext uri="{FF2B5EF4-FFF2-40B4-BE49-F238E27FC236}">
                <a16:creationId xmlns:a16="http://schemas.microsoft.com/office/drawing/2014/main" id="{DDB79466-E5B4-42FD-A54E-0974F9C5D79E}"/>
              </a:ext>
            </a:extLst>
          </p:cNvPr>
          <p:cNvPicPr>
            <a:picLocks noChangeAspect="1"/>
          </p:cNvPicPr>
          <p:nvPr/>
        </p:nvPicPr>
        <p:blipFill>
          <a:blip r:embed="rId8"/>
          <a:stretch>
            <a:fillRect/>
          </a:stretch>
        </p:blipFill>
        <p:spPr>
          <a:xfrm>
            <a:off x="8040461" y="1722562"/>
            <a:ext cx="3600450" cy="1266825"/>
          </a:xfrm>
          <a:prstGeom prst="rect">
            <a:avLst/>
          </a:prstGeom>
        </p:spPr>
      </p:pic>
      <p:pic>
        <p:nvPicPr>
          <p:cNvPr id="13" name="Picture 12" descr="A picture containing device&#10;&#10;Description automatically generated">
            <a:extLst>
              <a:ext uri="{FF2B5EF4-FFF2-40B4-BE49-F238E27FC236}">
                <a16:creationId xmlns:a16="http://schemas.microsoft.com/office/drawing/2014/main" id="{0810D682-ECFD-4306-B32D-D4A6CDC950E3}"/>
              </a:ext>
            </a:extLst>
          </p:cNvPr>
          <p:cNvPicPr>
            <a:picLocks noChangeAspect="1"/>
          </p:cNvPicPr>
          <p:nvPr/>
        </p:nvPicPr>
        <p:blipFill>
          <a:blip r:embed="rId9"/>
          <a:stretch>
            <a:fillRect/>
          </a:stretch>
        </p:blipFill>
        <p:spPr>
          <a:xfrm>
            <a:off x="556052" y="4312845"/>
            <a:ext cx="2314424" cy="2221847"/>
          </a:xfrm>
          <a:prstGeom prst="rect">
            <a:avLst/>
          </a:prstGeom>
        </p:spPr>
      </p:pic>
    </p:spTree>
    <p:extLst>
      <p:ext uri="{BB962C8B-B14F-4D97-AF65-F5344CB8AC3E}">
        <p14:creationId xmlns:p14="http://schemas.microsoft.com/office/powerpoint/2010/main" val="1313571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91" y="-250521"/>
            <a:ext cx="12077701" cy="6929039"/>
          </a:xfrm>
          <a:prstGeom prst="rect">
            <a:avLst/>
          </a:prstGeom>
        </p:spPr>
      </p:pic>
      <p:sp>
        <p:nvSpPr>
          <p:cNvPr id="9" name="TextBox 8"/>
          <p:cNvSpPr txBox="1"/>
          <p:nvPr/>
        </p:nvSpPr>
        <p:spPr>
          <a:xfrm>
            <a:off x="2405151" y="1408360"/>
            <a:ext cx="8345978" cy="784830"/>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4"/>
              </a:rPr>
              <a:t>www.TakeYourPlace.ac.uk</a:t>
            </a:r>
            <a:r>
              <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06B2A9"/>
                </a:solidFill>
                <a:effectLst/>
                <a:uLnTx/>
                <a:uFillTx/>
                <a:latin typeface="Arial" panose="020B0604020202020204" pitchFamily="34" charset="0"/>
                <a:ea typeface="Arial" charset="0"/>
                <a:cs typeface="Arial" panose="020B0604020202020204" pitchFamily="34" charset="0"/>
              </a:rPr>
              <a:t>Find Us Online:</a:t>
            </a:r>
            <a:endParaRPr kumimoji="0" lang="en-US" sz="6000" b="1" i="0" u="none" strike="noStrike" kern="1200" cap="none" spc="0" normalizeH="0" baseline="0" noProof="0" dirty="0">
              <a:ln>
                <a:noFill/>
              </a:ln>
              <a:solidFill>
                <a:srgbClr val="06B2A9"/>
              </a:solidFill>
              <a:effectLst/>
              <a:uLnTx/>
              <a:uFillTx/>
              <a:latin typeface="Arial" charset="0"/>
              <a:ea typeface="Arial" charset="0"/>
              <a:cs typeface="Arial" charset="0"/>
            </a:endParaRPr>
          </a:p>
        </p:txBody>
      </p:sp>
      <p:pic>
        <p:nvPicPr>
          <p:cNvPr id="2" name="Picture 1"/>
          <p:cNvPicPr>
            <a:picLocks noChangeAspect="1"/>
          </p:cNvPicPr>
          <p:nvPr/>
        </p:nvPicPr>
        <p:blipFill>
          <a:blip r:embed="rId5"/>
          <a:stretch>
            <a:fillRect/>
          </a:stretch>
        </p:blipFill>
        <p:spPr>
          <a:xfrm>
            <a:off x="560539" y="2575389"/>
            <a:ext cx="1295320" cy="1145860"/>
          </a:xfrm>
          <a:prstGeom prst="rect">
            <a:avLst/>
          </a:prstGeom>
        </p:spPr>
      </p:pic>
      <p:pic>
        <p:nvPicPr>
          <p:cNvPr id="3" name="Picture 2"/>
          <p:cNvPicPr>
            <a:picLocks noChangeAspect="1"/>
          </p:cNvPicPr>
          <p:nvPr/>
        </p:nvPicPr>
        <p:blipFill>
          <a:blip r:embed="rId6"/>
          <a:stretch>
            <a:fillRect/>
          </a:stretch>
        </p:blipFill>
        <p:spPr>
          <a:xfrm>
            <a:off x="621773" y="3749880"/>
            <a:ext cx="1228188" cy="1203123"/>
          </a:xfrm>
          <a:prstGeom prst="rect">
            <a:avLst/>
          </a:prstGeom>
        </p:spPr>
      </p:pic>
      <p:pic>
        <p:nvPicPr>
          <p:cNvPr id="4" name="Picture 3"/>
          <p:cNvPicPr>
            <a:picLocks noChangeAspect="1"/>
          </p:cNvPicPr>
          <p:nvPr/>
        </p:nvPicPr>
        <p:blipFill>
          <a:blip r:embed="rId7"/>
          <a:stretch>
            <a:fillRect/>
          </a:stretch>
        </p:blipFill>
        <p:spPr>
          <a:xfrm>
            <a:off x="588207" y="4953003"/>
            <a:ext cx="1295320" cy="129532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224" y="1397538"/>
            <a:ext cx="1123949" cy="1123949"/>
          </a:xfrm>
          <a:prstGeom prst="rect">
            <a:avLst/>
          </a:prstGeom>
        </p:spPr>
      </p:pic>
      <p:sp>
        <p:nvSpPr>
          <p:cNvPr id="11" name="TextBox 10"/>
          <p:cNvSpPr txBox="1"/>
          <p:nvPr/>
        </p:nvSpPr>
        <p:spPr>
          <a:xfrm>
            <a:off x="2405151" y="2860697"/>
            <a:ext cx="8345978" cy="535531"/>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9"/>
              </a:rPr>
              <a:t>Cambs@TakeYourPlace.ac.uk</a:t>
            </a:r>
            <a:endParaRPr kumimoji="0" lang="en-GB"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2" name="TextBox 11"/>
          <p:cNvSpPr txBox="1"/>
          <p:nvPr/>
        </p:nvSpPr>
        <p:spPr>
          <a:xfrm>
            <a:off x="2405151" y="4063735"/>
            <a:ext cx="9729016" cy="535531"/>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hlinkClick r:id="rId10"/>
              </a:rPr>
              <a:t>https://www.facebook.com/TakeYourPlaceHE</a:t>
            </a:r>
            <a:endParaRPr kumimoji="0" lang="en-GB" sz="3200" b="0"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
        <p:nvSpPr>
          <p:cNvPr id="13" name="TextBox 12"/>
          <p:cNvSpPr txBox="1"/>
          <p:nvPr/>
        </p:nvSpPr>
        <p:spPr>
          <a:xfrm>
            <a:off x="2405151" y="5111298"/>
            <a:ext cx="8345978" cy="978729"/>
          </a:xfrm>
          <a:prstGeom prst="rect">
            <a:avLst/>
          </a:prstGeom>
          <a:noFill/>
        </p:spPr>
        <p:txBody>
          <a:bodyPr wrap="square" rtlCol="0" anchor="t">
            <a:spAutoFit/>
          </a:bodyPr>
          <a:lstStyle/>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r>
              <a:rPr kumimoji="0" lang="en-US" sz="3200" b="1"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TakeYourPlaceHE</a:t>
            </a:r>
            <a:endPar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a:p>
            <a:pPr marL="571500" marR="0" lvl="0" indent="-5715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rPr>
              <a:t>@</a:t>
            </a:r>
            <a:r>
              <a:rPr kumimoji="0" lang="en-US" sz="3200" b="1" i="0" u="none" strike="noStrike" kern="1200" cap="none" spc="0" normalizeH="0" baseline="0" noProof="0" dirty="0" err="1">
                <a:ln>
                  <a:noFill/>
                </a:ln>
                <a:solidFill>
                  <a:prstClr val="white"/>
                </a:solidFill>
                <a:effectLst/>
                <a:uLnTx/>
                <a:uFillTx/>
                <a:latin typeface="Raleway" panose="020B0503030101060003" pitchFamily="34" charset="0"/>
                <a:ea typeface="+mn-ea"/>
                <a:cs typeface="+mn-cs"/>
              </a:rPr>
              <a:t>TakeCambs</a:t>
            </a:r>
            <a:endParaRPr kumimoji="0" lang="en-US" sz="3200" b="1" i="0" u="none" strike="noStrike" kern="1200" cap="none" spc="0" normalizeH="0" baseline="0" noProof="0" dirty="0">
              <a:ln>
                <a:noFill/>
              </a:ln>
              <a:solidFill>
                <a:prstClr val="white"/>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379604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92" y="-71039"/>
            <a:ext cx="12077701" cy="6929039"/>
          </a:xfrm>
          <a:prstGeom prst="rect">
            <a:avLst/>
          </a:prstGeom>
        </p:spPr>
      </p:pic>
      <p:sp>
        <p:nvSpPr>
          <p:cNvPr id="9" name="TextBox 8"/>
          <p:cNvSpPr txBox="1"/>
          <p:nvPr/>
        </p:nvSpPr>
        <p:spPr>
          <a:xfrm>
            <a:off x="1055541" y="1675040"/>
            <a:ext cx="9530034" cy="3539430"/>
          </a:xfrm>
          <a:prstGeom prst="rect">
            <a:avLst/>
          </a:prstGeom>
          <a:noFill/>
        </p:spPr>
        <p:txBody>
          <a:bodyPr wrap="square" rtlCol="0">
            <a:spAutoFit/>
          </a:bodyPr>
          <a:lstStyle/>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This PowerPoint is here to provide you with different  ideas to help and support you with writing a Personal Statement for a History course, plus the application process.</a:t>
            </a:r>
            <a:endParaRPr lang="en-US" sz="2800" dirty="0"/>
          </a:p>
          <a:p>
            <a:pPr marL="571500" indent="-571500">
              <a:buFont typeface="Arial" panose="020B0604020202020204" pitchFamily="34" charset="0"/>
              <a:buChar char="•"/>
            </a:pPr>
            <a:endParaRPr lang="en-US" sz="2800" dirty="0">
              <a:solidFill>
                <a:schemeClr val="bg1"/>
              </a:solidFill>
              <a:latin typeface="Raleway" charset="0"/>
              <a:ea typeface="Raleway" charset="0"/>
              <a:cs typeface="Raleway" charset="0"/>
            </a:endParaRPr>
          </a:p>
          <a:p>
            <a:pPr marL="571500" indent="-571500">
              <a:buFont typeface="Arial" panose="020B0604020202020204" pitchFamily="34" charset="0"/>
              <a:buChar char="•"/>
            </a:pPr>
            <a:r>
              <a:rPr lang="en-US" sz="2800" dirty="0">
                <a:solidFill>
                  <a:schemeClr val="bg1"/>
                </a:solidFill>
                <a:latin typeface="Raleway" charset="0"/>
                <a:ea typeface="Raleway" charset="0"/>
                <a:cs typeface="Raleway" charset="0"/>
              </a:rPr>
              <a:t>We have put together reading lists, preparation ideas and top tips for the application process for a history course at a university.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Raleway SemiBold" charset="0"/>
                <a:cs typeface="Arial" panose="020B0604020202020204" pitchFamily="34" charset="0"/>
              </a:rPr>
              <a:t>How can we help?</a:t>
            </a:r>
            <a:endParaRPr lang="en-US" b="1" dirty="0">
              <a:solidFill>
                <a:srgbClr val="06B2A9"/>
              </a:solidFill>
              <a:latin typeface="Arial" charset="0"/>
              <a:ea typeface="Arial" charset="0"/>
              <a:cs typeface="Arial" charset="0"/>
            </a:endParaRPr>
          </a:p>
        </p:txBody>
      </p:sp>
    </p:spTree>
    <p:extLst>
      <p:ext uri="{BB962C8B-B14F-4D97-AF65-F5344CB8AC3E}">
        <p14:creationId xmlns:p14="http://schemas.microsoft.com/office/powerpoint/2010/main" val="173598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49277"/>
            <a:ext cx="12077701" cy="6929039"/>
          </a:xfrm>
          <a:prstGeom prst="rect">
            <a:avLst/>
          </a:prstGeom>
        </p:spPr>
      </p:pic>
      <p:sp>
        <p:nvSpPr>
          <p:cNvPr id="9" name="TextBox 8"/>
          <p:cNvSpPr txBox="1"/>
          <p:nvPr/>
        </p:nvSpPr>
        <p:spPr>
          <a:xfrm>
            <a:off x="114298" y="1844515"/>
            <a:ext cx="9530034"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latin typeface="Raleway" charset="0"/>
                <a:ea typeface="Raleway" charset="0"/>
                <a:cs typeface="Raleway" charset="0"/>
              </a:rPr>
              <a:t>Let’s start with some reading. We recommend using this time to do some further reading on your chosen subject, as it is  important that your personal statement contains an academic paragraph.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Where do I start?!</a:t>
            </a:r>
            <a:endParaRPr lang="en-US" b="1" dirty="0">
              <a:solidFill>
                <a:srgbClr val="06B2A9"/>
              </a:solidFill>
              <a:latin typeface="Arial" charset="0"/>
              <a:ea typeface="Arial" charset="0"/>
              <a:cs typeface="Arial" charset="0"/>
            </a:endParaRPr>
          </a:p>
        </p:txBody>
      </p:sp>
      <p:pic>
        <p:nvPicPr>
          <p:cNvPr id="1028" name="Picture 4" descr="Image result for reading image">
            <a:extLst>
              <a:ext uri="{FF2B5EF4-FFF2-40B4-BE49-F238E27FC236}">
                <a16:creationId xmlns:a16="http://schemas.microsoft.com/office/drawing/2014/main" id="{50D0B36F-C3BF-4EAE-ADDD-DD532B6CB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9072" y="4281679"/>
            <a:ext cx="3657794" cy="205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1257"/>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897" y="2508012"/>
            <a:ext cx="5449512" cy="3126413"/>
          </a:xfrm>
          <a:prstGeom prst="rect">
            <a:avLst/>
          </a:prstGeom>
        </p:spPr>
      </p:pic>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946FC448-7797-488E-B0AD-610877E6DB88}"/>
              </a:ext>
            </a:extLst>
          </p:cNvPr>
          <p:cNvSpPr/>
          <p:nvPr/>
        </p:nvSpPr>
        <p:spPr>
          <a:xfrm>
            <a:off x="425886" y="365125"/>
            <a:ext cx="10624020" cy="1029256"/>
          </a:xfrm>
          <a:prstGeom prst="rect">
            <a:avLst/>
          </a:prstGeom>
        </p:spPr>
        <p:txBody>
          <a:bodyPr wrap="square">
            <a:spAutoFit/>
          </a:bodyPr>
          <a:lstStyle/>
          <a:p>
            <a:pPr algn="ctr">
              <a:lnSpc>
                <a:spcPct val="110000"/>
              </a:lnSpc>
            </a:pPr>
            <a:r>
              <a:rPr lang="en-US" sz="6000" b="1" u="sng" dirty="0">
                <a:solidFill>
                  <a:srgbClr val="06B2A9"/>
                </a:solidFill>
                <a:latin typeface="Arial" panose="020B0604020202020204" pitchFamily="34" charset="0"/>
                <a:ea typeface="Arial" charset="0"/>
                <a:cs typeface="Arial" panose="020B0604020202020204" pitchFamily="34" charset="0"/>
              </a:rPr>
              <a:t>An Academic Paragraph</a:t>
            </a:r>
            <a:endParaRPr lang="en-US" sz="6000" b="1" dirty="0">
              <a:solidFill>
                <a:srgbClr val="06B2A9"/>
              </a:solidFill>
              <a:latin typeface="Arial" charset="0"/>
              <a:ea typeface="Arial" charset="0"/>
              <a:cs typeface="Arial" charset="0"/>
            </a:endParaRPr>
          </a:p>
        </p:txBody>
      </p:sp>
      <p:sp>
        <p:nvSpPr>
          <p:cNvPr id="3" name="TextBox 2">
            <a:extLst>
              <a:ext uri="{FF2B5EF4-FFF2-40B4-BE49-F238E27FC236}">
                <a16:creationId xmlns:a16="http://schemas.microsoft.com/office/drawing/2014/main" id="{2A086C69-D7D4-4735-AE6B-EADE19AFD53A}"/>
              </a:ext>
            </a:extLst>
          </p:cNvPr>
          <p:cNvSpPr txBox="1"/>
          <p:nvPr/>
        </p:nvSpPr>
        <p:spPr>
          <a:xfrm>
            <a:off x="826718" y="1803748"/>
            <a:ext cx="8417490" cy="4524315"/>
          </a:xfrm>
          <a:prstGeom prst="rect">
            <a:avLst/>
          </a:prstGeom>
          <a:noFill/>
        </p:spPr>
        <p:txBody>
          <a:bodyPr wrap="square" rtlCol="0">
            <a:spAutoFit/>
          </a:bodyPr>
          <a:lstStyle/>
          <a:p>
            <a:r>
              <a:rPr lang="en-GB" sz="3600" dirty="0">
                <a:solidFill>
                  <a:schemeClr val="bg1"/>
                </a:solidFill>
                <a:latin typeface="Raleway" panose="020B0503030101060003" pitchFamily="34" charset="0"/>
              </a:rPr>
              <a:t>Having an academic paragraph in your personal statement is really important and we suggest using the following reading lists to help. You can use this paragraph to analyse a small piece of text from a relevant book/journal, article or historical text/historian’s thesis.  </a:t>
            </a:r>
          </a:p>
        </p:txBody>
      </p:sp>
      <p:pic>
        <p:nvPicPr>
          <p:cNvPr id="5" name="Picture 4" descr="A statue of a person&#10;&#10;Description automatically generated">
            <a:extLst>
              <a:ext uri="{FF2B5EF4-FFF2-40B4-BE49-F238E27FC236}">
                <a16:creationId xmlns:a16="http://schemas.microsoft.com/office/drawing/2014/main" id="{62633219-42EF-4CEB-A254-F4FF66196EE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44208" y="2233930"/>
            <a:ext cx="2921000" cy="4178300"/>
          </a:xfrm>
          <a:prstGeom prst="rect">
            <a:avLst/>
          </a:prstGeom>
        </p:spPr>
      </p:pic>
    </p:spTree>
    <p:extLst>
      <p:ext uri="{BB962C8B-B14F-4D97-AF65-F5344CB8AC3E}">
        <p14:creationId xmlns:p14="http://schemas.microsoft.com/office/powerpoint/2010/main" val="263144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443" y="365125"/>
            <a:ext cx="6743260" cy="3868643"/>
          </a:xfrm>
          <a:prstGeom prst="rect">
            <a:avLst/>
          </a:prstGeom>
        </p:spPr>
      </p:pic>
      <p:sp>
        <p:nvSpPr>
          <p:cNvPr id="9" name="TextBox 8"/>
          <p:cNvSpPr txBox="1"/>
          <p:nvPr/>
        </p:nvSpPr>
        <p:spPr>
          <a:xfrm>
            <a:off x="114297" y="1844515"/>
            <a:ext cx="11830959" cy="5109091"/>
          </a:xfrm>
          <a:prstGeom prst="rect">
            <a:avLst/>
          </a:prstGeom>
          <a:noFill/>
        </p:spPr>
        <p:txBody>
          <a:bodyPr wrap="square" rtlCol="0">
            <a:spAutoFit/>
          </a:bodyPr>
          <a:lstStyle/>
          <a:p>
            <a:r>
              <a:rPr lang="en-US" sz="3600" b="1" u="sng" dirty="0">
                <a:solidFill>
                  <a:schemeClr val="bg1"/>
                </a:solidFill>
                <a:latin typeface="Raleway" charset="0"/>
                <a:ea typeface="Raleway" charset="0"/>
                <a:cs typeface="Raleway" charset="0"/>
              </a:rPr>
              <a:t>General reading </a:t>
            </a:r>
          </a:p>
          <a:p>
            <a:endParaRPr lang="en-GB" dirty="0"/>
          </a:p>
          <a:p>
            <a:r>
              <a:rPr lang="en-US" sz="3600" dirty="0">
                <a:solidFill>
                  <a:schemeClr val="bg1"/>
                </a:solidFill>
                <a:latin typeface="Raleway" charset="0"/>
                <a:ea typeface="Raleway" charset="0"/>
                <a:cs typeface="Raleway" charset="0"/>
              </a:rPr>
              <a:t>Articles in magazines are a great starting point for an overview of different periods of history. Try: </a:t>
            </a:r>
          </a:p>
          <a:p>
            <a:endParaRPr lang="en-US" sz="3600" dirty="0">
              <a:solidFill>
                <a:schemeClr val="bg1"/>
              </a:solidFill>
              <a:latin typeface="Raleway" charset="0"/>
              <a:ea typeface="Raleway" charset="0"/>
              <a:cs typeface="Raleway" charset="0"/>
            </a:endParaRPr>
          </a:p>
          <a:p>
            <a:pPr marL="571500" indent="-571500">
              <a:buFontTx/>
              <a:buChar char="-"/>
            </a:pPr>
            <a:r>
              <a:rPr lang="en-US" sz="3600" dirty="0">
                <a:solidFill>
                  <a:schemeClr val="bg1"/>
                </a:solidFill>
                <a:latin typeface="Raleway" charset="0"/>
                <a:ea typeface="Raleway" charset="0"/>
                <a:cs typeface="Raleway" charset="0"/>
              </a:rPr>
              <a:t>BBC History Magazine</a:t>
            </a:r>
          </a:p>
          <a:p>
            <a:pPr marL="571500" indent="-571500">
              <a:buFontTx/>
              <a:buChar char="-"/>
            </a:pPr>
            <a:r>
              <a:rPr lang="en-US" sz="3600" dirty="0">
                <a:solidFill>
                  <a:schemeClr val="bg1"/>
                </a:solidFill>
                <a:latin typeface="Raleway" charset="0"/>
                <a:ea typeface="Raleway" charset="0"/>
                <a:cs typeface="Raleway" charset="0"/>
              </a:rPr>
              <a:t>History Today </a:t>
            </a:r>
          </a:p>
          <a:p>
            <a:endParaRPr lang="en-US" sz="3600" dirty="0">
              <a:solidFill>
                <a:schemeClr val="bg1"/>
              </a:solidFill>
              <a:latin typeface="Raleway" charset="0"/>
              <a:ea typeface="Raleway" charset="0"/>
              <a:cs typeface="Raleway" charset="0"/>
            </a:endParaRPr>
          </a:p>
          <a:p>
            <a:r>
              <a:rPr lang="en-US" sz="2800" dirty="0">
                <a:solidFill>
                  <a:schemeClr val="bg1"/>
                </a:solidFill>
                <a:latin typeface="Raleway" charset="0"/>
                <a:ea typeface="Raleway" charset="0"/>
                <a:cs typeface="Raleway" charset="0"/>
              </a:rPr>
              <a:t>Your school library may have a subscription for these magazines – try there first! </a:t>
            </a:r>
          </a:p>
        </p:txBody>
      </p:sp>
      <p:sp>
        <p:nvSpPr>
          <p:cNvPr id="6" name="Title 1"/>
          <p:cNvSpPr txBox="1">
            <a:spLocks/>
          </p:cNvSpPr>
          <p:nvPr/>
        </p:nvSpPr>
        <p:spPr>
          <a:xfrm>
            <a:off x="332591" y="365125"/>
            <a:ext cx="10515600" cy="10562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endParaRPr lang="en-US" b="1" dirty="0">
              <a:solidFill>
                <a:srgbClr val="06B2A9"/>
              </a:solidFill>
              <a:latin typeface="Arial" charset="0"/>
              <a:ea typeface="Arial" charset="0"/>
              <a:cs typeface="Arial" charset="0"/>
            </a:endParaRPr>
          </a:p>
        </p:txBody>
      </p:sp>
      <p:pic>
        <p:nvPicPr>
          <p:cNvPr id="3" name="Picture 2" descr="A picture containing text, newspaper, sign&#10;&#10;Description automatically generated">
            <a:extLst>
              <a:ext uri="{FF2B5EF4-FFF2-40B4-BE49-F238E27FC236}">
                <a16:creationId xmlns:a16="http://schemas.microsoft.com/office/drawing/2014/main" id="{4A04B288-B0CE-4989-BF6E-A613B12CCCA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421256" y="3770036"/>
            <a:ext cx="1524000" cy="2072640"/>
          </a:xfrm>
          <a:prstGeom prst="rect">
            <a:avLst/>
          </a:prstGeom>
        </p:spPr>
      </p:pic>
    </p:spTree>
    <p:extLst>
      <p:ext uri="{BB962C8B-B14F-4D97-AF65-F5344CB8AC3E}">
        <p14:creationId xmlns:p14="http://schemas.microsoft.com/office/powerpoint/2010/main" val="251435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 y="-1"/>
            <a:ext cx="12077701" cy="6929039"/>
          </a:xfrm>
          <a:prstGeom prst="rect">
            <a:avLst/>
          </a:prstGeom>
        </p:spPr>
      </p:pic>
      <p:sp>
        <p:nvSpPr>
          <p:cNvPr id="9" name="TextBox 8"/>
          <p:cNvSpPr txBox="1"/>
          <p:nvPr/>
        </p:nvSpPr>
        <p:spPr>
          <a:xfrm>
            <a:off x="114297" y="1844515"/>
            <a:ext cx="11435445" cy="4770537"/>
          </a:xfrm>
          <a:prstGeom prst="rect">
            <a:avLst/>
          </a:prstGeom>
          <a:noFill/>
        </p:spPr>
        <p:txBody>
          <a:bodyPr wrap="square" rtlCol="0">
            <a:spAutoFit/>
          </a:bodyPr>
          <a:lstStyle/>
          <a:p>
            <a:pPr>
              <a:lnSpc>
                <a:spcPct val="90000"/>
              </a:lnSpc>
            </a:pPr>
            <a:r>
              <a:rPr lang="en-GB" altLang="en-US" sz="3200" u="sng" dirty="0">
                <a:solidFill>
                  <a:schemeClr val="bg1"/>
                </a:solidFill>
                <a:latin typeface="Raleway" panose="020B0503030101060003"/>
                <a:ea typeface="Raleway" charset="0"/>
                <a:cs typeface="Raleway" charset="0"/>
              </a:rPr>
              <a:t> </a:t>
            </a:r>
          </a:p>
          <a:p>
            <a:pPr>
              <a:lnSpc>
                <a:spcPct val="90000"/>
              </a:lnSpc>
            </a:pPr>
            <a:r>
              <a:rPr lang="en-GB" altLang="en-US" sz="3200" u="sng" dirty="0">
                <a:solidFill>
                  <a:schemeClr val="bg1"/>
                </a:solidFill>
                <a:latin typeface="Raleway" panose="020B0503030101060003"/>
                <a:ea typeface="Raleway" charset="0"/>
                <a:cs typeface="Raleway" charset="0"/>
              </a:rPr>
              <a:t>Introduction to the study of history / Historiography </a:t>
            </a:r>
          </a:p>
          <a:p>
            <a:endParaRPr lang="en-GB" sz="3200" dirty="0">
              <a:latin typeface="Raleway" panose="020B0503030101060003"/>
            </a:endParaRPr>
          </a:p>
          <a:p>
            <a:r>
              <a:rPr lang="en-US" sz="3200" dirty="0">
                <a:solidFill>
                  <a:schemeClr val="bg1">
                    <a:lumMod val="95000"/>
                  </a:schemeClr>
                </a:solidFill>
                <a:latin typeface="Raleway" panose="020B0503030101060003"/>
              </a:rPr>
              <a:t>•R. Evans, ‘In Defence of History’</a:t>
            </a:r>
          </a:p>
          <a:p>
            <a:r>
              <a:rPr lang="en-US" sz="3200" dirty="0">
                <a:solidFill>
                  <a:schemeClr val="bg1">
                    <a:lumMod val="95000"/>
                  </a:schemeClr>
                </a:solidFill>
                <a:latin typeface="Raleway" panose="020B0503030101060003"/>
              </a:rPr>
              <a:t>•R. Evans, ‘Counterfactuals in History’</a:t>
            </a:r>
          </a:p>
          <a:p>
            <a:r>
              <a:rPr lang="en-US" sz="3200" dirty="0">
                <a:solidFill>
                  <a:schemeClr val="bg1">
                    <a:lumMod val="95000"/>
                  </a:schemeClr>
                </a:solidFill>
                <a:latin typeface="Raleway" panose="020B0503030101060003"/>
              </a:rPr>
              <a:t>•J. H. Elliott, ‘History in the Making’</a:t>
            </a:r>
          </a:p>
          <a:p>
            <a:r>
              <a:rPr lang="en-US" sz="3200" dirty="0">
                <a:solidFill>
                  <a:schemeClr val="bg1">
                    <a:lumMod val="95000"/>
                  </a:schemeClr>
                </a:solidFill>
                <a:latin typeface="Raleway" panose="020B0503030101060003"/>
              </a:rPr>
              <a:t>•J. Tosh, ‘The Pursuit of History’</a:t>
            </a:r>
          </a:p>
          <a:p>
            <a:pPr marL="571500" indent="-571500">
              <a:lnSpc>
                <a:spcPct val="90000"/>
              </a:lnSpc>
              <a:buFont typeface="Arial" panose="020B0604020202020204" pitchFamily="34" charset="0"/>
              <a:buChar char="•"/>
            </a:pPr>
            <a:endParaRPr lang="en-GB" altLang="en-US" sz="3200" dirty="0">
              <a:solidFill>
                <a:schemeClr val="bg1"/>
              </a:solidFill>
              <a:latin typeface="Raleway" panose="020B0503030101060003"/>
              <a:ea typeface="Raleway" charset="0"/>
              <a:cs typeface="Raleway" charset="0"/>
            </a:endParaRPr>
          </a:p>
          <a:p>
            <a:pPr>
              <a:lnSpc>
                <a:spcPct val="90000"/>
              </a:lnSpc>
            </a:pPr>
            <a:r>
              <a:rPr lang="en-GB" altLang="en-US" sz="3200" dirty="0">
                <a:solidFill>
                  <a:schemeClr val="bg1"/>
                </a:solidFill>
                <a:latin typeface="Raleway" panose="020B0503030101060003"/>
                <a:ea typeface="Raleway" charset="0"/>
                <a:cs typeface="Raleway" charset="0"/>
              </a:rPr>
              <a:t>These texts will help you consider the purpose and theories used in the study of History</a:t>
            </a:r>
          </a:p>
        </p:txBody>
      </p:sp>
      <p:sp>
        <p:nvSpPr>
          <p:cNvPr id="6" name="Title 1"/>
          <p:cNvSpPr txBox="1">
            <a:spLocks/>
          </p:cNvSpPr>
          <p:nvPr/>
        </p:nvSpPr>
        <p:spPr>
          <a:xfrm>
            <a:off x="114299" y="556592"/>
            <a:ext cx="10515600" cy="1177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p>
        </p:txBody>
      </p:sp>
      <p:pic>
        <p:nvPicPr>
          <p:cNvPr id="3" name="Picture 2" descr="A screenshot of a cell phone&#10;&#10;Description automatically generated">
            <a:extLst>
              <a:ext uri="{FF2B5EF4-FFF2-40B4-BE49-F238E27FC236}">
                <a16:creationId xmlns:a16="http://schemas.microsoft.com/office/drawing/2014/main" id="{4BA9C84A-4198-4D51-ABDF-2FAB2F2288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V="1">
            <a:off x="8676640" y="-82677225"/>
            <a:ext cx="4626858" cy="84584908"/>
          </a:xfrm>
          <a:prstGeom prst="rect">
            <a:avLst/>
          </a:prstGeom>
        </p:spPr>
      </p:pic>
      <p:sp>
        <p:nvSpPr>
          <p:cNvPr id="4" name="TextBox 3">
            <a:extLst>
              <a:ext uri="{FF2B5EF4-FFF2-40B4-BE49-F238E27FC236}">
                <a16:creationId xmlns:a16="http://schemas.microsoft.com/office/drawing/2014/main" id="{56B5AABE-24DD-405C-B755-1AEB38EB8063}"/>
              </a:ext>
            </a:extLst>
          </p:cNvPr>
          <p:cNvSpPr txBox="1"/>
          <p:nvPr/>
        </p:nvSpPr>
        <p:spPr>
          <a:xfrm>
            <a:off x="8676640" y="7597283"/>
            <a:ext cx="4626858" cy="230832"/>
          </a:xfrm>
          <a:prstGeom prst="rect">
            <a:avLst/>
          </a:prstGeom>
          <a:noFill/>
        </p:spPr>
        <p:txBody>
          <a:bodyPr wrap="square" rtlCol="0">
            <a:spAutoFit/>
          </a:bodyPr>
          <a:lstStyle/>
          <a:p>
            <a:r>
              <a:rPr lang="en-GB" sz="900" dirty="0">
                <a:hlinkClick r:id="rId5" tooltip="https://shermandorn.com/wordpress/?p=6874"/>
              </a:rPr>
              <a:t>This Photo</a:t>
            </a:r>
            <a:r>
              <a:rPr lang="en-GB" sz="900" dirty="0"/>
              <a:t> by Unknown Author is licensed under </a:t>
            </a:r>
            <a:r>
              <a:rPr lang="en-GB" sz="900" dirty="0">
                <a:hlinkClick r:id="rId6" tooltip="https://creativecommons.org/licenses/by-nc-nd/3.0/"/>
              </a:rPr>
              <a:t>CC BY-NC-ND</a:t>
            </a:r>
            <a:endParaRPr lang="en-GB" sz="900" dirty="0"/>
          </a:p>
        </p:txBody>
      </p:sp>
    </p:spTree>
    <p:extLst>
      <p:ext uri="{BB962C8B-B14F-4D97-AF65-F5344CB8AC3E}">
        <p14:creationId xmlns:p14="http://schemas.microsoft.com/office/powerpoint/2010/main" val="37133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9" y="-513568"/>
            <a:ext cx="12077701" cy="6929039"/>
          </a:xfrm>
          <a:prstGeom prst="rect">
            <a:avLst/>
          </a:prstGeom>
        </p:spPr>
      </p:pic>
      <p:sp>
        <p:nvSpPr>
          <p:cNvPr id="9" name="TextBox 8"/>
          <p:cNvSpPr txBox="1"/>
          <p:nvPr/>
        </p:nvSpPr>
        <p:spPr>
          <a:xfrm>
            <a:off x="564698" y="1874784"/>
            <a:ext cx="11435445" cy="1117229"/>
          </a:xfrm>
          <a:prstGeom prst="rect">
            <a:avLst/>
          </a:prstGeom>
          <a:noFill/>
        </p:spPr>
        <p:txBody>
          <a:bodyPr wrap="square" rtlCol="0">
            <a:spAutoFit/>
          </a:bodyPr>
          <a:lstStyle/>
          <a:p>
            <a:pPr marL="571500" indent="-571500">
              <a:lnSpc>
                <a:spcPct val="90000"/>
              </a:lnSpc>
              <a:buFont typeface="Arial" panose="020B0604020202020204" pitchFamily="34" charset="0"/>
              <a:buChar char="•"/>
            </a:pPr>
            <a:endParaRPr lang="en-GB" dirty="0"/>
          </a:p>
          <a:p>
            <a:endParaRPr lang="en-GB" dirty="0"/>
          </a:p>
          <a:p>
            <a:pPr marL="571500" indent="-571500">
              <a:lnSpc>
                <a:spcPct val="90000"/>
              </a:lnSpc>
              <a:buFont typeface="Arial" panose="020B0604020202020204" pitchFamily="34" charset="0"/>
              <a:buChar char="•"/>
            </a:pPr>
            <a:endParaRPr lang="en-GB" altLang="en-US" sz="3600" dirty="0">
              <a:solidFill>
                <a:schemeClr val="bg1"/>
              </a:solidFill>
              <a:latin typeface="Raleway" charset="0"/>
              <a:ea typeface="Raleway" charset="0"/>
              <a:cs typeface="Raleway" charset="0"/>
            </a:endParaRPr>
          </a:p>
        </p:txBody>
      </p:sp>
      <p:sp>
        <p:nvSpPr>
          <p:cNvPr id="6" name="Title 1"/>
          <p:cNvSpPr txBox="1">
            <a:spLocks/>
          </p:cNvSpPr>
          <p:nvPr/>
        </p:nvSpPr>
        <p:spPr>
          <a:xfrm>
            <a:off x="114299" y="1154264"/>
            <a:ext cx="10515600" cy="105620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endParaRPr lang="en-US" b="1" dirty="0">
              <a:solidFill>
                <a:srgbClr val="06B2A9"/>
              </a:solidFill>
              <a:latin typeface="Arial" charset="0"/>
              <a:ea typeface="Arial" charset="0"/>
              <a:cs typeface="Arial" charset="0"/>
            </a:endParaRPr>
          </a:p>
          <a:p>
            <a:pPr>
              <a:lnSpc>
                <a:spcPct val="110000"/>
              </a:lnSpc>
            </a:pPr>
            <a:endParaRPr lang="en-US" b="1" dirty="0">
              <a:solidFill>
                <a:srgbClr val="06B2A9"/>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5CD8E36B-45AE-4D5C-AA55-F72304BACD52}"/>
              </a:ext>
            </a:extLst>
          </p:cNvPr>
          <p:cNvSpPr/>
          <p:nvPr/>
        </p:nvSpPr>
        <p:spPr>
          <a:xfrm>
            <a:off x="808383" y="2551837"/>
            <a:ext cx="8335617" cy="3231654"/>
          </a:xfrm>
          <a:prstGeom prst="rect">
            <a:avLst/>
          </a:prstGeom>
        </p:spPr>
        <p:txBody>
          <a:bodyPr wrap="square">
            <a:spAutoFit/>
          </a:bodyPr>
          <a:lstStyle/>
          <a:p>
            <a:r>
              <a:rPr lang="en-GB" sz="3200" b="1" u="sng" dirty="0">
                <a:solidFill>
                  <a:schemeClr val="bg1"/>
                </a:solidFill>
                <a:latin typeface="Raleway" panose="020B0503030101060003"/>
              </a:rPr>
              <a:t>For gender history, try: </a:t>
            </a:r>
          </a:p>
          <a:p>
            <a:endParaRPr lang="en-GB" sz="3200" dirty="0">
              <a:solidFill>
                <a:schemeClr val="bg1"/>
              </a:solidFill>
              <a:latin typeface="Raleway" panose="020B0503030101060003"/>
            </a:endParaRPr>
          </a:p>
          <a:p>
            <a:r>
              <a:rPr lang="en-US" sz="2800" dirty="0">
                <a:solidFill>
                  <a:schemeClr val="bg1">
                    <a:lumMod val="95000"/>
                  </a:schemeClr>
                </a:solidFill>
                <a:latin typeface="Raleway" panose="020B0503030101060003"/>
              </a:rPr>
              <a:t>•H.R. Castor, ‘She-Wolves’ (or watch the excellent BBC documentary)</a:t>
            </a:r>
          </a:p>
          <a:p>
            <a:r>
              <a:rPr lang="en-US" sz="2800" dirty="0">
                <a:solidFill>
                  <a:schemeClr val="bg1">
                    <a:lumMod val="95000"/>
                  </a:schemeClr>
                </a:solidFill>
                <a:latin typeface="Raleway" panose="020B0503030101060003"/>
              </a:rPr>
              <a:t>•J. Chang, ‘Wild Swans: Three Daughters of China’</a:t>
            </a:r>
          </a:p>
          <a:p>
            <a:r>
              <a:rPr lang="en-US" sz="2800" dirty="0">
                <a:solidFill>
                  <a:schemeClr val="bg1">
                    <a:lumMod val="95000"/>
                  </a:schemeClr>
                </a:solidFill>
                <a:latin typeface="Raleway" panose="020B0503030101060003"/>
              </a:rPr>
              <a:t>•Whitelock, ‘Elizabeth’s Bedfellows: An Intimate History of the Queen’s Court’</a:t>
            </a:r>
          </a:p>
        </p:txBody>
      </p:sp>
      <p:pic>
        <p:nvPicPr>
          <p:cNvPr id="11" name="Picture 10" descr="A close up of a sign&#10;&#10;Description automatically generated">
            <a:extLst>
              <a:ext uri="{FF2B5EF4-FFF2-40B4-BE49-F238E27FC236}">
                <a16:creationId xmlns:a16="http://schemas.microsoft.com/office/drawing/2014/main" id="{985D5C6E-00C8-4F15-B0DA-E8082CBA081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212801" y="3865988"/>
            <a:ext cx="1508393" cy="2312870"/>
          </a:xfrm>
          <a:prstGeom prst="rect">
            <a:avLst/>
          </a:prstGeom>
        </p:spPr>
      </p:pic>
      <p:pic>
        <p:nvPicPr>
          <p:cNvPr id="14" name="Picture 13" descr="A close up of a womans face&#10;&#10;Description automatically generated">
            <a:extLst>
              <a:ext uri="{FF2B5EF4-FFF2-40B4-BE49-F238E27FC236}">
                <a16:creationId xmlns:a16="http://schemas.microsoft.com/office/drawing/2014/main" id="{7EE8A432-7392-4AA3-90FF-F90638A84A1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235952" y="1368501"/>
            <a:ext cx="1391349" cy="2130503"/>
          </a:xfrm>
          <a:prstGeom prst="rect">
            <a:avLst/>
          </a:prstGeom>
        </p:spPr>
      </p:pic>
      <p:pic>
        <p:nvPicPr>
          <p:cNvPr id="17" name="Picture 16" descr="A close up of a sign&#10;&#10;Description automatically generated">
            <a:extLst>
              <a:ext uri="{FF2B5EF4-FFF2-40B4-BE49-F238E27FC236}">
                <a16:creationId xmlns:a16="http://schemas.microsoft.com/office/drawing/2014/main" id="{5BC67908-B2AC-4064-88AE-EB33A8685BA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flipV="1">
            <a:off x="4318000" y="-94063195"/>
            <a:ext cx="3556000" cy="93504916"/>
          </a:xfrm>
          <a:prstGeom prst="rect">
            <a:avLst/>
          </a:prstGeom>
        </p:spPr>
      </p:pic>
    </p:spTree>
    <p:extLst>
      <p:ext uri="{BB962C8B-B14F-4D97-AF65-F5344CB8AC3E}">
        <p14:creationId xmlns:p14="http://schemas.microsoft.com/office/powerpoint/2010/main" val="277183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250" y="0"/>
            <a:ext cx="12192001" cy="6978316"/>
          </a:xfrm>
          <a:prstGeom prst="rect">
            <a:avLst/>
          </a:prstGeom>
          <a:solidFill>
            <a:srgbClr val="3F3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524" y="-3412792"/>
            <a:ext cx="12077701" cy="6929039"/>
          </a:xfrm>
          <a:prstGeom prst="rect">
            <a:avLst/>
          </a:prstGeom>
        </p:spPr>
      </p:pic>
      <p:sp>
        <p:nvSpPr>
          <p:cNvPr id="9" name="TextBox 8"/>
          <p:cNvSpPr txBox="1"/>
          <p:nvPr/>
        </p:nvSpPr>
        <p:spPr>
          <a:xfrm>
            <a:off x="114297" y="1844515"/>
            <a:ext cx="11435445" cy="4924425"/>
          </a:xfrm>
          <a:prstGeom prst="rect">
            <a:avLst/>
          </a:prstGeom>
          <a:noFill/>
        </p:spPr>
        <p:txBody>
          <a:bodyPr wrap="square" rtlCol="0">
            <a:spAutoFit/>
          </a:bodyPr>
          <a:lstStyle/>
          <a:p>
            <a:r>
              <a:rPr lang="en-GB" sz="2400" b="1" u="sng" dirty="0">
                <a:solidFill>
                  <a:schemeClr val="bg2"/>
                </a:solidFill>
                <a:latin typeface="Raleway"/>
              </a:rPr>
              <a:t>Read some award winning history books </a:t>
            </a:r>
          </a:p>
          <a:p>
            <a:endParaRPr lang="en-GB" sz="2400" dirty="0">
              <a:solidFill>
                <a:schemeClr val="bg2"/>
              </a:solidFill>
              <a:latin typeface="Raleway"/>
            </a:endParaRPr>
          </a:p>
          <a:p>
            <a:pPr lvl="0"/>
            <a:r>
              <a:rPr lang="en-GB" sz="2400" dirty="0">
                <a:solidFill>
                  <a:schemeClr val="bg2"/>
                </a:solidFill>
                <a:latin typeface="Raleway"/>
              </a:rPr>
              <a:t>A Gambling Man: Charles II and the Restoration, Jenny Uglow, 2010. </a:t>
            </a:r>
          </a:p>
          <a:p>
            <a:pPr lvl="0"/>
            <a:r>
              <a:rPr lang="en-GB" sz="2400" dirty="0">
                <a:solidFill>
                  <a:schemeClr val="bg2"/>
                </a:solidFill>
                <a:latin typeface="Raleway"/>
              </a:rPr>
              <a:t>Liberty’s Exiles: How the Loss of America Made the British Empire</a:t>
            </a:r>
          </a:p>
          <a:p>
            <a:pPr lvl="0"/>
            <a:r>
              <a:rPr lang="en-GB" sz="2400" dirty="0">
                <a:solidFill>
                  <a:schemeClr val="bg2"/>
                </a:solidFill>
                <a:latin typeface="Raleway"/>
              </a:rPr>
              <a:t>Maya Jasanoff, 2010. Reprobates: The Cavaliers of the English Civil War, John Stubbs, 2011. Mao’s Great Famine,Frank Dikotter, 2012.</a:t>
            </a:r>
          </a:p>
          <a:p>
            <a:pPr lvl="0"/>
            <a:r>
              <a:rPr lang="en-GB" sz="2400" dirty="0">
                <a:solidFill>
                  <a:schemeClr val="bg2"/>
                </a:solidFill>
                <a:latin typeface="Raleway"/>
              </a:rPr>
              <a:t>The Spanish Holocaust, Paul Preston, 2012. </a:t>
            </a:r>
          </a:p>
          <a:p>
            <a:pPr lvl="0"/>
            <a:r>
              <a:rPr lang="en-GB" sz="2400" dirty="0">
                <a:solidFill>
                  <a:schemeClr val="bg2"/>
                </a:solidFill>
                <a:latin typeface="Raleway"/>
              </a:rPr>
              <a:t>Empires of the Dead: How One Man’s Vision Led to the Creation of WW1’s War Graves</a:t>
            </a:r>
          </a:p>
          <a:p>
            <a:pPr lvl="0"/>
            <a:r>
              <a:rPr lang="en-GB" sz="2400" dirty="0">
                <a:solidFill>
                  <a:schemeClr val="bg2"/>
                </a:solidFill>
                <a:latin typeface="Raleway"/>
              </a:rPr>
              <a:t>David Crane, 2013.</a:t>
            </a:r>
          </a:p>
          <a:p>
            <a:pPr lvl="0"/>
            <a:r>
              <a:rPr lang="en-GB" sz="2400" dirty="0">
                <a:solidFill>
                  <a:schemeClr val="bg2"/>
                </a:solidFill>
                <a:latin typeface="Raleway"/>
              </a:rPr>
              <a:t> Return of the King, William Dalrymple, 2013. Under Another Sky: Journeys in Roman Britain, 2013.</a:t>
            </a:r>
          </a:p>
          <a:p>
            <a:pPr lvl="0"/>
            <a:r>
              <a:rPr lang="en-GB" sz="2400" dirty="0">
                <a:solidFill>
                  <a:schemeClr val="bg2"/>
                </a:solidFill>
                <a:latin typeface="Raleway"/>
              </a:rPr>
              <a:t>Common People: The History of an English Family, Alison Light, 2014. </a:t>
            </a:r>
          </a:p>
        </p:txBody>
      </p:sp>
      <p:sp>
        <p:nvSpPr>
          <p:cNvPr id="6" name="Title 1"/>
          <p:cNvSpPr txBox="1">
            <a:spLocks/>
          </p:cNvSpPr>
          <p:nvPr/>
        </p:nvSpPr>
        <p:spPr>
          <a:xfrm>
            <a:off x="114299" y="397566"/>
            <a:ext cx="10515600" cy="14469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en-US" b="1" u="sng" dirty="0">
                <a:solidFill>
                  <a:srgbClr val="06B2A9"/>
                </a:solidFill>
                <a:latin typeface="Arial" panose="020B0604020202020204" pitchFamily="34" charset="0"/>
                <a:ea typeface="Arial" charset="0"/>
                <a:cs typeface="Arial" panose="020B0604020202020204" pitchFamily="34" charset="0"/>
              </a:rPr>
              <a:t>Reading Suggestions</a:t>
            </a:r>
          </a:p>
        </p:txBody>
      </p:sp>
    </p:spTree>
    <p:extLst>
      <p:ext uri="{BB962C8B-B14F-4D97-AF65-F5344CB8AC3E}">
        <p14:creationId xmlns:p14="http://schemas.microsoft.com/office/powerpoint/2010/main" val="4283857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03951_NEACO_POWERPOINT_TEMPLATE_GENERIC AERIAL" id="{37CC829C-86B3-6541-AFB1-4BBB1EA65F14}" vid="{10D9F2A0-E953-6C44-BF4B-0609D5E6C4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b03951_NEACO_POWERPOINT_TEMPLATE_GENERIC AERIAL (003)</Template>
  <TotalTime>6842</TotalTime>
  <Words>2059</Words>
  <Application>Microsoft Office PowerPoint</Application>
  <PresentationFormat>Widescreen</PresentationFormat>
  <Paragraphs>190</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Raleway</vt:lpstr>
      <vt:lpstr>Raleway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out these things to watch: </vt:lpstr>
      <vt:lpstr>PowerPoint Presentation</vt:lpstr>
      <vt:lpstr>PowerPoint Presentation</vt:lpstr>
      <vt:lpstr>PowerPoint Presentation</vt:lpstr>
      <vt:lpstr>PowerPoint Presentation</vt:lpstr>
      <vt:lpstr>PowerPoint Presentation</vt:lpstr>
      <vt:lpstr>Molly Saxby BA (Hons) History Royal Holloway University, London </vt:lpstr>
      <vt:lpstr>Molly Saxby BA (Hons) History Royal Holloway University, London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Imogen Pemberton</dc:creator>
  <cp:lastModifiedBy>Desi Gradinarova</cp:lastModifiedBy>
  <cp:revision>120</cp:revision>
  <cp:lastPrinted>2017-05-05T10:55:41Z</cp:lastPrinted>
  <dcterms:created xsi:type="dcterms:W3CDTF">2017-08-30T07:55:30Z</dcterms:created>
  <dcterms:modified xsi:type="dcterms:W3CDTF">2020-04-24T11:02:34Z</dcterms:modified>
</cp:coreProperties>
</file>