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302" r:id="rId3"/>
    <p:sldId id="258" r:id="rId4"/>
    <p:sldId id="286" r:id="rId5"/>
    <p:sldId id="321" r:id="rId6"/>
    <p:sldId id="323" r:id="rId7"/>
    <p:sldId id="287" r:id="rId8"/>
    <p:sldId id="288" r:id="rId9"/>
    <p:sldId id="289" r:id="rId10"/>
    <p:sldId id="324" r:id="rId11"/>
    <p:sldId id="325" r:id="rId12"/>
    <p:sldId id="312" r:id="rId13"/>
    <p:sldId id="322" r:id="rId14"/>
    <p:sldId id="326" r:id="rId15"/>
    <p:sldId id="318"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CB348-BEC9-45EB-8ECE-8F07371BC88D}" v="15" dt="2020-04-24T14:25:52.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76581" autoAdjust="0"/>
  </p:normalViewPr>
  <p:slideViewPr>
    <p:cSldViewPr snapToGrid="0" snapToObjects="1">
      <p:cViewPr varScale="1">
        <p:scale>
          <a:sx n="86" d="100"/>
          <a:sy n="86" d="100"/>
        </p:scale>
        <p:origin x="4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radinarova" userId="99c275d9d9041ae3" providerId="LiveId" clId="{3D9CB348-BEC9-45EB-8ECE-8F07371BC88D}"/>
    <pc:docChg chg="custSel addSld modSld">
      <pc:chgData name="Desi Gradinarova" userId="99c275d9d9041ae3" providerId="LiveId" clId="{3D9CB348-BEC9-45EB-8ECE-8F07371BC88D}" dt="2020-04-24T14:36:06.419" v="53" actId="1076"/>
      <pc:docMkLst>
        <pc:docMk/>
      </pc:docMkLst>
      <pc:sldChg chg="modSp">
        <pc:chgData name="Desi Gradinarova" userId="99c275d9d9041ae3" providerId="LiveId" clId="{3D9CB348-BEC9-45EB-8ECE-8F07371BC88D}" dt="2020-04-24T14:20:18.102" v="8" actId="27636"/>
        <pc:sldMkLst>
          <pc:docMk/>
          <pc:sldMk cId="1735980929" sldId="286"/>
        </pc:sldMkLst>
        <pc:spChg chg="mod">
          <ac:chgData name="Desi Gradinarova" userId="99c275d9d9041ae3" providerId="LiveId" clId="{3D9CB348-BEC9-45EB-8ECE-8F07371BC88D}" dt="2020-04-24T14:20:18.102" v="8" actId="27636"/>
          <ac:spMkLst>
            <pc:docMk/>
            <pc:sldMk cId="1735980929" sldId="286"/>
            <ac:spMk id="6" creationId="{00000000-0000-0000-0000-000000000000}"/>
          </ac:spMkLst>
        </pc:spChg>
      </pc:sldChg>
      <pc:sldChg chg="modSp">
        <pc:chgData name="Desi Gradinarova" userId="99c275d9d9041ae3" providerId="LiveId" clId="{3D9CB348-BEC9-45EB-8ECE-8F07371BC88D}" dt="2020-04-24T14:20:18.041" v="1" actId="27636"/>
        <pc:sldMkLst>
          <pc:docMk/>
          <pc:sldMk cId="343431640" sldId="287"/>
        </pc:sldMkLst>
        <pc:spChg chg="mod">
          <ac:chgData name="Desi Gradinarova" userId="99c275d9d9041ae3" providerId="LiveId" clId="{3D9CB348-BEC9-45EB-8ECE-8F07371BC88D}" dt="2020-04-24T14:20:18.041" v="1" actId="27636"/>
          <ac:spMkLst>
            <pc:docMk/>
            <pc:sldMk cId="343431640" sldId="287"/>
            <ac:spMk id="6" creationId="{00000000-0000-0000-0000-000000000000}"/>
          </ac:spMkLst>
        </pc:spChg>
      </pc:sldChg>
      <pc:sldChg chg="modSp">
        <pc:chgData name="Desi Gradinarova" userId="99c275d9d9041ae3" providerId="LiveId" clId="{3D9CB348-BEC9-45EB-8ECE-8F07371BC88D}" dt="2020-04-24T14:20:18.049" v="2" actId="27636"/>
        <pc:sldMkLst>
          <pc:docMk/>
          <pc:sldMk cId="2631447098" sldId="288"/>
        </pc:sldMkLst>
        <pc:spChg chg="mod">
          <ac:chgData name="Desi Gradinarova" userId="99c275d9d9041ae3" providerId="LiveId" clId="{3D9CB348-BEC9-45EB-8ECE-8F07371BC88D}" dt="2020-04-24T14:20:18.049" v="2" actId="27636"/>
          <ac:spMkLst>
            <pc:docMk/>
            <pc:sldMk cId="2631447098" sldId="288"/>
            <ac:spMk id="6" creationId="{00000000-0000-0000-0000-000000000000}"/>
          </ac:spMkLst>
        </pc:spChg>
      </pc:sldChg>
      <pc:sldChg chg="modSp">
        <pc:chgData name="Desi Gradinarova" userId="99c275d9d9041ae3" providerId="LiveId" clId="{3D9CB348-BEC9-45EB-8ECE-8F07371BC88D}" dt="2020-04-24T14:22:21.848" v="19" actId="1076"/>
        <pc:sldMkLst>
          <pc:docMk/>
          <pc:sldMk cId="2514350805" sldId="289"/>
        </pc:sldMkLst>
        <pc:spChg chg="mod">
          <ac:chgData name="Desi Gradinarova" userId="99c275d9d9041ae3" providerId="LiveId" clId="{3D9CB348-BEC9-45EB-8ECE-8F07371BC88D}" dt="2020-04-24T14:22:21.848" v="19" actId="1076"/>
          <ac:spMkLst>
            <pc:docMk/>
            <pc:sldMk cId="2514350805" sldId="289"/>
            <ac:spMk id="6" creationId="{00000000-0000-0000-0000-000000000000}"/>
          </ac:spMkLst>
        </pc:spChg>
        <pc:spChg chg="mod">
          <ac:chgData name="Desi Gradinarova" userId="99c275d9d9041ae3" providerId="LiveId" clId="{3D9CB348-BEC9-45EB-8ECE-8F07371BC88D}" dt="2020-04-24T14:21:36.349" v="14" actId="207"/>
          <ac:spMkLst>
            <pc:docMk/>
            <pc:sldMk cId="2514350805" sldId="289"/>
            <ac:spMk id="9" creationId="{00000000-0000-0000-0000-000000000000}"/>
          </ac:spMkLst>
        </pc:spChg>
      </pc:sldChg>
      <pc:sldChg chg="modSp">
        <pc:chgData name="Desi Gradinarova" userId="99c275d9d9041ae3" providerId="LiveId" clId="{3D9CB348-BEC9-45EB-8ECE-8F07371BC88D}" dt="2020-04-24T14:23:20.552" v="28" actId="5793"/>
        <pc:sldMkLst>
          <pc:docMk/>
          <pc:sldMk cId="2771831010" sldId="312"/>
        </pc:sldMkLst>
        <pc:spChg chg="mod">
          <ac:chgData name="Desi Gradinarova" userId="99c275d9d9041ae3" providerId="LiveId" clId="{3D9CB348-BEC9-45EB-8ECE-8F07371BC88D}" dt="2020-04-24T14:23:20.552" v="28" actId="5793"/>
          <ac:spMkLst>
            <pc:docMk/>
            <pc:sldMk cId="2771831010" sldId="312"/>
            <ac:spMk id="7" creationId="{00000000-0000-0000-0000-000000000000}"/>
          </ac:spMkLst>
        </pc:spChg>
      </pc:sldChg>
      <pc:sldChg chg="modSp">
        <pc:chgData name="Desi Gradinarova" userId="99c275d9d9041ae3" providerId="LiveId" clId="{3D9CB348-BEC9-45EB-8ECE-8F07371BC88D}" dt="2020-04-24T14:23:35.248" v="29" actId="207"/>
        <pc:sldMkLst>
          <pc:docMk/>
          <pc:sldMk cId="34034087" sldId="318"/>
        </pc:sldMkLst>
        <pc:spChg chg="mod">
          <ac:chgData name="Desi Gradinarova" userId="99c275d9d9041ae3" providerId="LiveId" clId="{3D9CB348-BEC9-45EB-8ECE-8F07371BC88D}" dt="2020-04-24T14:23:35.248" v="29" actId="207"/>
          <ac:spMkLst>
            <pc:docMk/>
            <pc:sldMk cId="34034087" sldId="318"/>
            <ac:spMk id="3" creationId="{ED56A801-6C88-439E-8887-39AA33B00509}"/>
          </ac:spMkLst>
        </pc:spChg>
        <pc:spChg chg="mod">
          <ac:chgData name="Desi Gradinarova" userId="99c275d9d9041ae3" providerId="LiveId" clId="{3D9CB348-BEC9-45EB-8ECE-8F07371BC88D}" dt="2020-04-24T14:20:18.083" v="6" actId="27636"/>
          <ac:spMkLst>
            <pc:docMk/>
            <pc:sldMk cId="34034087" sldId="318"/>
            <ac:spMk id="6" creationId="{00000000-0000-0000-0000-000000000000}"/>
          </ac:spMkLst>
        </pc:spChg>
      </pc:sldChg>
      <pc:sldChg chg="modSp">
        <pc:chgData name="Desi Gradinarova" userId="99c275d9d9041ae3" providerId="LiveId" clId="{3D9CB348-BEC9-45EB-8ECE-8F07371BC88D}" dt="2020-04-24T14:20:18.091" v="7" actId="27636"/>
        <pc:sldMkLst>
          <pc:docMk/>
          <pc:sldMk cId="3796042905" sldId="320"/>
        </pc:sldMkLst>
        <pc:spChg chg="mod">
          <ac:chgData name="Desi Gradinarova" userId="99c275d9d9041ae3" providerId="LiveId" clId="{3D9CB348-BEC9-45EB-8ECE-8F07371BC88D}" dt="2020-04-24T14:20:18.091" v="7" actId="27636"/>
          <ac:spMkLst>
            <pc:docMk/>
            <pc:sldMk cId="3796042905" sldId="320"/>
            <ac:spMk id="6" creationId="{00000000-0000-0000-0000-000000000000}"/>
          </ac:spMkLst>
        </pc:spChg>
      </pc:sldChg>
      <pc:sldChg chg="modSp">
        <pc:chgData name="Desi Gradinarova" userId="99c275d9d9041ae3" providerId="LiveId" clId="{3D9CB348-BEC9-45EB-8ECE-8F07371BC88D}" dt="2020-04-24T14:20:30.518" v="10" actId="20577"/>
        <pc:sldMkLst>
          <pc:docMk/>
          <pc:sldMk cId="3642218906" sldId="321"/>
        </pc:sldMkLst>
        <pc:spChg chg="mod">
          <ac:chgData name="Desi Gradinarova" userId="99c275d9d9041ae3" providerId="LiveId" clId="{3D9CB348-BEC9-45EB-8ECE-8F07371BC88D}" dt="2020-04-24T14:20:30.518" v="10" actId="20577"/>
          <ac:spMkLst>
            <pc:docMk/>
            <pc:sldMk cId="3642218906" sldId="321"/>
            <ac:spMk id="9" creationId="{00000000-0000-0000-0000-000000000000}"/>
          </ac:spMkLst>
        </pc:spChg>
      </pc:sldChg>
      <pc:sldChg chg="modSp">
        <pc:chgData name="Desi Gradinarova" userId="99c275d9d9041ae3" providerId="LiveId" clId="{3D9CB348-BEC9-45EB-8ECE-8F07371BC88D}" dt="2020-04-24T14:21:02.063" v="12" actId="20577"/>
        <pc:sldMkLst>
          <pc:docMk/>
          <pc:sldMk cId="2452128901" sldId="323"/>
        </pc:sldMkLst>
        <pc:spChg chg="mod">
          <ac:chgData name="Desi Gradinarova" userId="99c275d9d9041ae3" providerId="LiveId" clId="{3D9CB348-BEC9-45EB-8ECE-8F07371BC88D}" dt="2020-04-24T14:21:02.063" v="12" actId="20577"/>
          <ac:spMkLst>
            <pc:docMk/>
            <pc:sldMk cId="2452128901" sldId="323"/>
            <ac:spMk id="9" creationId="{00000000-0000-0000-0000-000000000000}"/>
          </ac:spMkLst>
        </pc:spChg>
      </pc:sldChg>
      <pc:sldChg chg="modSp">
        <pc:chgData name="Desi Gradinarova" userId="99c275d9d9041ae3" providerId="LiveId" clId="{3D9CB348-BEC9-45EB-8ECE-8F07371BC88D}" dt="2020-04-24T14:22:14.233" v="18" actId="1076"/>
        <pc:sldMkLst>
          <pc:docMk/>
          <pc:sldMk cId="708486200" sldId="324"/>
        </pc:sldMkLst>
        <pc:spChg chg="mod">
          <ac:chgData name="Desi Gradinarova" userId="99c275d9d9041ae3" providerId="LiveId" clId="{3D9CB348-BEC9-45EB-8ECE-8F07371BC88D}" dt="2020-04-24T14:20:18.064" v="4" actId="27636"/>
          <ac:spMkLst>
            <pc:docMk/>
            <pc:sldMk cId="708486200" sldId="324"/>
            <ac:spMk id="6" creationId="{00000000-0000-0000-0000-000000000000}"/>
          </ac:spMkLst>
        </pc:spChg>
        <pc:spChg chg="mod">
          <ac:chgData name="Desi Gradinarova" userId="99c275d9d9041ae3" providerId="LiveId" clId="{3D9CB348-BEC9-45EB-8ECE-8F07371BC88D}" dt="2020-04-24T14:22:14.233" v="18" actId="1076"/>
          <ac:spMkLst>
            <pc:docMk/>
            <pc:sldMk cId="708486200" sldId="324"/>
            <ac:spMk id="9" creationId="{00000000-0000-0000-0000-000000000000}"/>
          </ac:spMkLst>
        </pc:spChg>
      </pc:sldChg>
      <pc:sldChg chg="modSp">
        <pc:chgData name="Desi Gradinarova" userId="99c275d9d9041ae3" providerId="LiveId" clId="{3D9CB348-BEC9-45EB-8ECE-8F07371BC88D}" dt="2020-04-24T14:22:05.004" v="17" actId="1076"/>
        <pc:sldMkLst>
          <pc:docMk/>
          <pc:sldMk cId="3133116331" sldId="325"/>
        </pc:sldMkLst>
        <pc:spChg chg="mod">
          <ac:chgData name="Desi Gradinarova" userId="99c275d9d9041ae3" providerId="LiveId" clId="{3D9CB348-BEC9-45EB-8ECE-8F07371BC88D}" dt="2020-04-24T14:20:18.072" v="5" actId="27636"/>
          <ac:spMkLst>
            <pc:docMk/>
            <pc:sldMk cId="3133116331" sldId="325"/>
            <ac:spMk id="6" creationId="{00000000-0000-0000-0000-000000000000}"/>
          </ac:spMkLst>
        </pc:spChg>
        <pc:spChg chg="mod">
          <ac:chgData name="Desi Gradinarova" userId="99c275d9d9041ae3" providerId="LiveId" clId="{3D9CB348-BEC9-45EB-8ECE-8F07371BC88D}" dt="2020-04-24T14:22:05.004" v="17" actId="1076"/>
          <ac:spMkLst>
            <pc:docMk/>
            <pc:sldMk cId="3133116331" sldId="325"/>
            <ac:spMk id="9" creationId="{00000000-0000-0000-0000-000000000000}"/>
          </ac:spMkLst>
        </pc:spChg>
      </pc:sldChg>
      <pc:sldChg chg="delSp modSp add">
        <pc:chgData name="Desi Gradinarova" userId="99c275d9d9041ae3" providerId="LiveId" clId="{3D9CB348-BEC9-45EB-8ECE-8F07371BC88D}" dt="2020-04-24T14:36:06.419" v="53" actId="1076"/>
        <pc:sldMkLst>
          <pc:docMk/>
          <pc:sldMk cId="1989545197" sldId="326"/>
        </pc:sldMkLst>
        <pc:spChg chg="mod">
          <ac:chgData name="Desi Gradinarova" userId="99c275d9d9041ae3" providerId="LiveId" clId="{3D9CB348-BEC9-45EB-8ECE-8F07371BC88D}" dt="2020-04-24T14:36:06.419" v="53" actId="1076"/>
          <ac:spMkLst>
            <pc:docMk/>
            <pc:sldMk cId="1989545197" sldId="326"/>
            <ac:spMk id="2" creationId="{A6E15E83-E152-4FA6-89CC-2D0E694B43FB}"/>
          </ac:spMkLst>
        </pc:spChg>
        <pc:spChg chg="mod">
          <ac:chgData name="Desi Gradinarova" userId="99c275d9d9041ae3" providerId="LiveId" clId="{3D9CB348-BEC9-45EB-8ECE-8F07371BC88D}" dt="2020-04-24T14:35:58.018" v="52" actId="313"/>
          <ac:spMkLst>
            <pc:docMk/>
            <pc:sldMk cId="1989545197" sldId="326"/>
            <ac:spMk id="7" creationId="{C7EF8EDB-CF5B-4B7A-95A2-FFC0D09DDC96}"/>
          </ac:spMkLst>
        </pc:spChg>
        <pc:spChg chg="mod">
          <ac:chgData name="Desi Gradinarova" userId="99c275d9d9041ae3" providerId="LiveId" clId="{3D9CB348-BEC9-45EB-8ECE-8F07371BC88D}" dt="2020-04-24T14:29:42.893" v="45" actId="1076"/>
          <ac:spMkLst>
            <pc:docMk/>
            <pc:sldMk cId="1989545197" sldId="326"/>
            <ac:spMk id="8" creationId="{00000000-0000-0000-0000-000000000000}"/>
          </ac:spMkLst>
        </pc:spChg>
        <pc:picChg chg="del">
          <ac:chgData name="Desi Gradinarova" userId="99c275d9d9041ae3" providerId="LiveId" clId="{3D9CB348-BEC9-45EB-8ECE-8F07371BC88D}" dt="2020-04-24T14:25:21.713" v="31" actId="478"/>
          <ac:picMkLst>
            <pc:docMk/>
            <pc:sldMk cId="1989545197" sldId="326"/>
            <ac:picMk id="9" creationId="{2BFC9661-FC3C-4AF4-BA8C-151592D884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191923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students should follow each of these stages on their handout and complete the relevant tasks throughout the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0204-E1BA-474A-A494-A9CC9E9873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9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11410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399270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387831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178776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391473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352583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a:p>
        </p:txBody>
      </p:sp>
    </p:spTree>
    <p:extLst>
      <p:ext uri="{BB962C8B-B14F-4D97-AF65-F5344CB8AC3E}">
        <p14:creationId xmlns:p14="http://schemas.microsoft.com/office/powerpoint/2010/main" val="181105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a:p>
        </p:txBody>
      </p:sp>
    </p:spTree>
    <p:extLst>
      <p:ext uri="{BB962C8B-B14F-4D97-AF65-F5344CB8AC3E}">
        <p14:creationId xmlns:p14="http://schemas.microsoft.com/office/powerpoint/2010/main" val="222874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a:p>
        </p:txBody>
      </p:sp>
    </p:spTree>
    <p:extLst>
      <p:ext uri="{BB962C8B-B14F-4D97-AF65-F5344CB8AC3E}">
        <p14:creationId xmlns:p14="http://schemas.microsoft.com/office/powerpoint/2010/main" val="31626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144804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224404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45697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511270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9279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21375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23291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3141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51973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2028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19095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3386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75658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216871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arwick.ac.uk/study/undergraduate/courses-2021/englishlanguagelinguistic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hyperlink" Target="https://www.futurelearn.com/courses/preparing-for-uni"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coursera.org/" TargetMode="External"/><Relationship Id="rId5" Type="http://schemas.openxmlformats.org/officeDocument/2006/relationships/hyperlink" Target="http://www.udemy.com/" TargetMode="External"/><Relationship Id="rId4" Type="http://schemas.openxmlformats.org/officeDocument/2006/relationships/hyperlink" Target="http://www.open.edu/open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topuniversities.com/courses/english-language-literature/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thecompleteuniversityguide.co.uk/courses/english/guide-to-studying-englis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ru.ac.uk/blogs/five-books-to-read-before-starting-your-english-literature-degree" TargetMode="External"/><Relationship Id="rId4" Type="http://schemas.openxmlformats.org/officeDocument/2006/relationships/hyperlink" Target="https://www.oxfordscholastica.com/blog/english-degree-reading-li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nottingham.ac.uk/english/prospective/undergraduate/readinglis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which is being run by neaco in schools and colleges in East Anglia. Information about how your personal information will be used by us in connection with the administration of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361042" y="1813991"/>
            <a:ext cx="11830959" cy="4062651"/>
          </a:xfrm>
          <a:prstGeom prst="rect">
            <a:avLst/>
          </a:prstGeom>
          <a:noFill/>
        </p:spPr>
        <p:txBody>
          <a:bodyPr wrap="square" rtlCol="0" anchor="t">
            <a:spAutoFit/>
          </a:bodyPr>
          <a:lstStyle/>
          <a:p>
            <a:r>
              <a:rPr lang="en-US" sz="2400" dirty="0">
                <a:solidFill>
                  <a:schemeClr val="bg1"/>
                </a:solidFill>
                <a:latin typeface="Raleway"/>
                <a:ea typeface="Raleway" charset="0"/>
                <a:cs typeface="Raleway" charset="0"/>
              </a:rPr>
              <a:t>Many university courses will publish their reading lists; these are a great place to increase your knowledge. Obviously an English degree will include a lot of reading; don’t feel you have to read everything, just dip in and let your curiosity guide you.</a:t>
            </a:r>
          </a:p>
          <a:p>
            <a:r>
              <a:rPr lang="en-US" sz="2400" dirty="0">
                <a:solidFill>
                  <a:schemeClr val="bg1"/>
                </a:solidFill>
                <a:latin typeface="Raleway"/>
              </a:rPr>
              <a:t>From University of Warwick’s English Language and Linguistics degree:</a:t>
            </a:r>
          </a:p>
          <a:p>
            <a:r>
              <a:rPr lang="en-US" dirty="0">
                <a:solidFill>
                  <a:schemeClr val="bg1"/>
                </a:solidFill>
                <a:latin typeface="Raleway"/>
              </a:rPr>
              <a:t>(</a:t>
            </a:r>
            <a:r>
              <a:rPr lang="en-US" dirty="0">
                <a:solidFill>
                  <a:srgbClr val="06B2A9"/>
                </a:solidFill>
                <a:latin typeface="Raleway"/>
                <a:hlinkClick r:id="rId4">
                  <a:extLst>
                    <a:ext uri="{A12FA001-AC4F-418D-AE19-62706E023703}">
                      <ahyp:hlinkClr xmlns:ahyp="http://schemas.microsoft.com/office/drawing/2018/hyperlinkcolor" val="tx"/>
                    </a:ext>
                  </a:extLst>
                </a:hlinkClick>
              </a:rPr>
              <a:t>https://warwick.ac.uk/study/undergraduate/courses-2021/englishlanguagelinguistics</a:t>
            </a:r>
            <a:r>
              <a:rPr lang="en-US" dirty="0">
                <a:solidFill>
                  <a:schemeClr val="bg1"/>
                </a:solidFill>
                <a:latin typeface="Raleway"/>
              </a:rPr>
              <a:t>) </a:t>
            </a:r>
            <a:endParaRPr lang="en-GB" dirty="0"/>
          </a:p>
          <a:p>
            <a:endParaRPr lang="en-US" dirty="0">
              <a:solidFill>
                <a:schemeClr val="bg1"/>
              </a:solidFill>
              <a:latin typeface="Raleway" panose="020B0503030101060003" pitchFamily="34" charset="0"/>
            </a:endParaRPr>
          </a:p>
          <a:p>
            <a:r>
              <a:rPr lang="en-US" dirty="0" err="1">
                <a:solidFill>
                  <a:schemeClr val="bg1"/>
                </a:solidFill>
                <a:latin typeface="Raleway" panose="020B0503030101060003" pitchFamily="34" charset="0"/>
              </a:rPr>
              <a:t>Fromkin</a:t>
            </a:r>
            <a:r>
              <a:rPr lang="en-US" dirty="0">
                <a:solidFill>
                  <a:schemeClr val="bg1"/>
                </a:solidFill>
                <a:latin typeface="Raleway" panose="020B0503030101060003" pitchFamily="34" charset="0"/>
              </a:rPr>
              <a:t>, V., Rodman, R. &amp; </a:t>
            </a:r>
            <a:r>
              <a:rPr lang="en-US" dirty="0" err="1">
                <a:solidFill>
                  <a:schemeClr val="bg1"/>
                </a:solidFill>
                <a:latin typeface="Raleway" panose="020B0503030101060003" pitchFamily="34" charset="0"/>
              </a:rPr>
              <a:t>Hyams</a:t>
            </a:r>
            <a:r>
              <a:rPr lang="en-US" dirty="0">
                <a:solidFill>
                  <a:schemeClr val="bg1"/>
                </a:solidFill>
                <a:latin typeface="Raleway" panose="020B0503030101060003" pitchFamily="34" charset="0"/>
              </a:rPr>
              <a:t>, N. (2014). </a:t>
            </a:r>
            <a:r>
              <a:rPr lang="en-US" i="1" dirty="0">
                <a:solidFill>
                  <a:schemeClr val="bg1"/>
                </a:solidFill>
                <a:latin typeface="Raleway" panose="020B0503030101060003" pitchFamily="34" charset="0"/>
              </a:rPr>
              <a:t>An Introduction to language </a:t>
            </a:r>
            <a:r>
              <a:rPr lang="en-US" dirty="0">
                <a:solidFill>
                  <a:schemeClr val="bg1"/>
                </a:solidFill>
                <a:latin typeface="Raleway" panose="020B0503030101060003" pitchFamily="34" charset="0"/>
              </a:rPr>
              <a:t>(7th ed.). Andover: Cengage Learning.</a:t>
            </a:r>
          </a:p>
          <a:p>
            <a:r>
              <a:rPr lang="en-US" dirty="0" err="1">
                <a:solidFill>
                  <a:schemeClr val="bg1"/>
                </a:solidFill>
                <a:latin typeface="Raleway" panose="020B0503030101060003" pitchFamily="34" charset="0"/>
              </a:rPr>
              <a:t>Genetti</a:t>
            </a:r>
            <a:r>
              <a:rPr lang="en-US" dirty="0">
                <a:solidFill>
                  <a:schemeClr val="bg1"/>
                </a:solidFill>
                <a:latin typeface="Raleway" panose="020B0503030101060003" pitchFamily="34" charset="0"/>
              </a:rPr>
              <a:t>, C. (Ed.). (2014). </a:t>
            </a:r>
            <a:r>
              <a:rPr lang="en-US" i="1" dirty="0">
                <a:solidFill>
                  <a:schemeClr val="bg1"/>
                </a:solidFill>
                <a:latin typeface="Raleway" panose="020B0503030101060003" pitchFamily="34" charset="0"/>
              </a:rPr>
              <a:t>How languages work</a:t>
            </a:r>
            <a:r>
              <a:rPr lang="en-US" dirty="0">
                <a:solidFill>
                  <a:schemeClr val="bg1"/>
                </a:solidFill>
                <a:latin typeface="Raleway" panose="020B0503030101060003" pitchFamily="34" charset="0"/>
              </a:rPr>
              <a:t>. Cambridge: Cambridge University Press.</a:t>
            </a:r>
            <a:endParaRPr lang="en-US" sz="2400" dirty="0">
              <a:solidFill>
                <a:schemeClr val="bg1"/>
              </a:solidFill>
              <a:latin typeface="Raleway"/>
            </a:endParaRPr>
          </a:p>
          <a:p>
            <a:r>
              <a:rPr lang="en-US" dirty="0">
                <a:solidFill>
                  <a:schemeClr val="bg1"/>
                </a:solidFill>
                <a:latin typeface="Raleway" panose="020B0503030101060003" pitchFamily="34" charset="0"/>
              </a:rPr>
              <a:t>Baugh, A. C. &amp; Cable, T. (2002). </a:t>
            </a:r>
            <a:r>
              <a:rPr lang="en-US" i="1" dirty="0">
                <a:solidFill>
                  <a:schemeClr val="bg1"/>
                </a:solidFill>
                <a:latin typeface="Raleway" panose="020B0503030101060003" pitchFamily="34" charset="0"/>
              </a:rPr>
              <a:t>A history of the English language</a:t>
            </a:r>
            <a:r>
              <a:rPr lang="en-US" dirty="0">
                <a:solidFill>
                  <a:schemeClr val="bg1"/>
                </a:solidFill>
                <a:latin typeface="Raleway" panose="020B0503030101060003" pitchFamily="34" charset="0"/>
              </a:rPr>
              <a:t>. 5th edition. London: Routledge.</a:t>
            </a:r>
          </a:p>
          <a:p>
            <a:r>
              <a:rPr lang="en-US" dirty="0" err="1">
                <a:solidFill>
                  <a:schemeClr val="bg1"/>
                </a:solidFill>
                <a:latin typeface="Raleway" panose="020B0503030101060003" pitchFamily="34" charset="0"/>
              </a:rPr>
              <a:t>Svartvik</a:t>
            </a:r>
            <a:r>
              <a:rPr lang="en-US" dirty="0">
                <a:solidFill>
                  <a:schemeClr val="bg1"/>
                </a:solidFill>
                <a:latin typeface="Raleway" panose="020B0503030101060003" pitchFamily="34" charset="0"/>
              </a:rPr>
              <a:t>, J &amp; Leech, G. (2006). English: </a:t>
            </a:r>
            <a:r>
              <a:rPr lang="en-US" i="1" dirty="0">
                <a:solidFill>
                  <a:schemeClr val="bg1"/>
                </a:solidFill>
                <a:latin typeface="Raleway" panose="020B0503030101060003" pitchFamily="34" charset="0"/>
              </a:rPr>
              <a:t>One tongue, many voices</a:t>
            </a:r>
            <a:r>
              <a:rPr lang="en-US" dirty="0">
                <a:solidFill>
                  <a:schemeClr val="bg1"/>
                </a:solidFill>
                <a:latin typeface="Raleway" panose="020B0503030101060003" pitchFamily="34" charset="0"/>
              </a:rPr>
              <a:t>. Basingstoke: Palgrave Macmillan.</a:t>
            </a:r>
          </a:p>
          <a:p>
            <a:r>
              <a:rPr lang="en-US" dirty="0">
                <a:solidFill>
                  <a:schemeClr val="bg1"/>
                </a:solidFill>
                <a:latin typeface="Raleway" panose="020B0503030101060003" pitchFamily="34" charset="0"/>
              </a:rPr>
              <a:t>Leech, G., </a:t>
            </a:r>
            <a:r>
              <a:rPr lang="en-US" dirty="0" err="1">
                <a:solidFill>
                  <a:schemeClr val="bg1"/>
                </a:solidFill>
                <a:latin typeface="Raleway" panose="020B0503030101060003" pitchFamily="34" charset="0"/>
              </a:rPr>
              <a:t>Deuchar</a:t>
            </a:r>
            <a:r>
              <a:rPr lang="en-US" dirty="0">
                <a:solidFill>
                  <a:schemeClr val="bg1"/>
                </a:solidFill>
                <a:latin typeface="Raleway" panose="020B0503030101060003" pitchFamily="34" charset="0"/>
              </a:rPr>
              <a:t>, M., &amp; </a:t>
            </a:r>
            <a:r>
              <a:rPr lang="en-US" dirty="0" err="1">
                <a:solidFill>
                  <a:schemeClr val="bg1"/>
                </a:solidFill>
                <a:latin typeface="Raleway" panose="020B0503030101060003" pitchFamily="34" charset="0"/>
              </a:rPr>
              <a:t>Hoogenraad</a:t>
            </a:r>
            <a:r>
              <a:rPr lang="en-US" dirty="0">
                <a:solidFill>
                  <a:schemeClr val="bg1"/>
                </a:solidFill>
                <a:latin typeface="Raleway" panose="020B0503030101060003" pitchFamily="34" charset="0"/>
              </a:rPr>
              <a:t>, R. (2006). (2nd ed.) </a:t>
            </a:r>
            <a:r>
              <a:rPr lang="en-US" i="1" dirty="0">
                <a:solidFill>
                  <a:schemeClr val="bg1"/>
                </a:solidFill>
                <a:latin typeface="Raleway" panose="020B0503030101060003" pitchFamily="34" charset="0"/>
              </a:rPr>
              <a:t>English grammar for today</a:t>
            </a:r>
            <a:r>
              <a:rPr lang="en-US" dirty="0">
                <a:solidFill>
                  <a:schemeClr val="bg1"/>
                </a:solidFill>
                <a:latin typeface="Raleway" panose="020B0503030101060003" pitchFamily="34" charset="0"/>
              </a:rPr>
              <a:t>. Basingstoke [England]: Palgrave Macmillan.</a:t>
            </a:r>
          </a:p>
          <a:p>
            <a:r>
              <a:rPr lang="en-US" dirty="0">
                <a:solidFill>
                  <a:schemeClr val="bg1"/>
                </a:solidFill>
                <a:latin typeface="Raleway" panose="020B0503030101060003" pitchFamily="34" charset="0"/>
              </a:rPr>
              <a:t>Clarke, E. (2009). </a:t>
            </a:r>
            <a:r>
              <a:rPr lang="en-US" i="1" dirty="0">
                <a:solidFill>
                  <a:schemeClr val="bg1"/>
                </a:solidFill>
                <a:latin typeface="Raleway" panose="020B0503030101060003" pitchFamily="34" charset="0"/>
              </a:rPr>
              <a:t>First language acquisition</a:t>
            </a:r>
            <a:r>
              <a:rPr lang="en-US" dirty="0">
                <a:solidFill>
                  <a:schemeClr val="bg1"/>
                </a:solidFill>
                <a:latin typeface="Raleway" panose="020B0503030101060003" pitchFamily="34" charset="0"/>
              </a:rPr>
              <a:t>. Second edition. Cambridge: CUP.</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Course Reading Lists</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13311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513568"/>
            <a:ext cx="12077701" cy="6929039"/>
          </a:xfrm>
          <a:prstGeom prst="rect">
            <a:avLst/>
          </a:prstGeom>
        </p:spPr>
      </p:pic>
      <p:sp>
        <p:nvSpPr>
          <p:cNvPr id="6" name="Title 1"/>
          <p:cNvSpPr txBox="1">
            <a:spLocks/>
          </p:cNvSpPr>
          <p:nvPr/>
        </p:nvSpPr>
        <p:spPr>
          <a:xfrm>
            <a:off x="114299" y="1154264"/>
            <a:ext cx="10515600" cy="10392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Online Courses</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sp>
        <p:nvSpPr>
          <p:cNvPr id="7" name="TextBox 6"/>
          <p:cNvSpPr txBox="1"/>
          <p:nvPr/>
        </p:nvSpPr>
        <p:spPr>
          <a:xfrm>
            <a:off x="435429" y="1287244"/>
            <a:ext cx="11435445" cy="5570756"/>
          </a:xfrm>
          <a:prstGeom prst="rect">
            <a:avLst/>
          </a:prstGeom>
          <a:noFill/>
        </p:spPr>
        <p:txBody>
          <a:bodyPr wrap="square" rtlCol="0" anchor="t">
            <a:spAutoFit/>
          </a:bodyPr>
          <a:lstStyle/>
          <a:p>
            <a:pPr marL="457200" indent="-457200">
              <a:buFont typeface="Arial"/>
              <a:buChar char="•"/>
            </a:pPr>
            <a:r>
              <a:rPr lang="en-GB" sz="2800" dirty="0">
                <a:solidFill>
                  <a:schemeClr val="bg1"/>
                </a:solidFill>
                <a:latin typeface="Raleway"/>
              </a:rPr>
              <a:t>Free online courses from the Open University </a:t>
            </a:r>
            <a:r>
              <a:rPr lang="en-GB" sz="2800" dirty="0">
                <a:solidFill>
                  <a:srgbClr val="06B2A9"/>
                </a:solidFill>
                <a:latin typeface="Raleway"/>
                <a:hlinkClick r:id="rId4">
                  <a:extLst>
                    <a:ext uri="{A12FA001-AC4F-418D-AE19-62706E023703}">
                      <ahyp:hlinkClr xmlns:ahyp="http://schemas.microsoft.com/office/drawing/2018/hyperlinkcolor" val="tx"/>
                    </a:ext>
                  </a:extLst>
                </a:hlinkClick>
              </a:rPr>
              <a:t>www.open.edu/openlearn</a:t>
            </a:r>
            <a:r>
              <a:rPr lang="en-GB" sz="2800" dirty="0">
                <a:solidFill>
                  <a:schemeClr val="bg1"/>
                </a:solidFill>
                <a:latin typeface="Raleway"/>
              </a:rPr>
              <a:t>. Courses include:</a:t>
            </a:r>
          </a:p>
          <a:p>
            <a:pPr marL="914400" lvl="1" indent="-457200">
              <a:buFont typeface="Arial"/>
              <a:buChar char="•"/>
            </a:pPr>
            <a:r>
              <a:rPr lang="en-GB" sz="2800" dirty="0">
                <a:solidFill>
                  <a:schemeClr val="bg1"/>
                </a:solidFill>
                <a:latin typeface="Raleway"/>
              </a:rPr>
              <a:t>Exploring the English language</a:t>
            </a:r>
          </a:p>
          <a:p>
            <a:pPr marL="914400" lvl="1" indent="-457200">
              <a:buFont typeface="Arial"/>
              <a:buChar char="•"/>
            </a:pPr>
            <a:r>
              <a:rPr lang="en-GB" sz="2800" dirty="0">
                <a:solidFill>
                  <a:schemeClr val="bg1"/>
                </a:solidFill>
                <a:latin typeface="Raleway"/>
              </a:rPr>
              <a:t>Exploring languages and cultures</a:t>
            </a:r>
          </a:p>
          <a:p>
            <a:pPr marL="914400" lvl="1" indent="-457200">
              <a:buFont typeface="Arial"/>
              <a:buChar char="•"/>
            </a:pPr>
            <a:r>
              <a:rPr lang="en-GB" sz="2800" dirty="0">
                <a:solidFill>
                  <a:schemeClr val="bg1"/>
                </a:solidFill>
                <a:latin typeface="Raleway"/>
              </a:rPr>
              <a:t>Creative writing and critical reading</a:t>
            </a:r>
          </a:p>
          <a:p>
            <a:pPr marL="914400" lvl="1" indent="-457200">
              <a:buFont typeface="Arial"/>
              <a:buChar char="•"/>
            </a:pPr>
            <a:r>
              <a:rPr lang="en-GB" sz="2800" dirty="0">
                <a:solidFill>
                  <a:schemeClr val="bg1"/>
                </a:solidFill>
                <a:latin typeface="Raleway"/>
              </a:rPr>
              <a:t>Introducing Homer’s Iliad</a:t>
            </a:r>
          </a:p>
          <a:p>
            <a:pPr marL="457200" indent="-457200">
              <a:buFont typeface="Arial"/>
              <a:buChar char="•"/>
            </a:pPr>
            <a:r>
              <a:rPr lang="en-GB" sz="2800" dirty="0" err="1">
                <a:solidFill>
                  <a:schemeClr val="bg1"/>
                </a:solidFill>
                <a:latin typeface="Raleway"/>
              </a:rPr>
              <a:t>Udemy</a:t>
            </a:r>
            <a:r>
              <a:rPr lang="en-GB" sz="2800" dirty="0">
                <a:solidFill>
                  <a:schemeClr val="bg1"/>
                </a:solidFill>
                <a:latin typeface="Raleway"/>
              </a:rPr>
              <a:t> also offer free (and paid) courses</a:t>
            </a:r>
          </a:p>
          <a:p>
            <a:pPr lvl="1"/>
            <a:r>
              <a:rPr lang="en-GB" sz="2800" dirty="0">
                <a:solidFill>
                  <a:srgbClr val="06B2A9"/>
                </a:solidFill>
                <a:latin typeface="Raleway"/>
                <a:hlinkClick r:id="rId5">
                  <a:extLst>
                    <a:ext uri="{A12FA001-AC4F-418D-AE19-62706E023703}">
                      <ahyp:hlinkClr xmlns:ahyp="http://schemas.microsoft.com/office/drawing/2018/hyperlinkcolor" val="tx"/>
                    </a:ext>
                  </a:extLst>
                </a:hlinkClick>
              </a:rPr>
              <a:t>www.udemy.com</a:t>
            </a:r>
            <a:r>
              <a:rPr lang="en-GB" sz="2800" dirty="0">
                <a:solidFill>
                  <a:srgbClr val="06B2A9"/>
                </a:solidFill>
                <a:latin typeface="Raleway"/>
              </a:rPr>
              <a:t> </a:t>
            </a:r>
          </a:p>
          <a:p>
            <a:pPr marL="457200" indent="-457200">
              <a:buFont typeface="Arial"/>
              <a:buChar char="•"/>
            </a:pPr>
            <a:r>
              <a:rPr lang="en-GB" sz="2800" dirty="0">
                <a:solidFill>
                  <a:schemeClr val="bg1"/>
                </a:solidFill>
                <a:latin typeface="Raleway"/>
              </a:rPr>
              <a:t>Coursera offer free and paid courses from 190 Higher Education providers..</a:t>
            </a:r>
          </a:p>
          <a:p>
            <a:pPr lvl="1"/>
            <a:r>
              <a:rPr lang="en-GB" sz="2400" dirty="0">
                <a:solidFill>
                  <a:srgbClr val="06B2A9"/>
                </a:solidFill>
                <a:latin typeface="Raleway" panose="020B0503030101060003"/>
                <a:hlinkClick r:id="rId6">
                  <a:extLst>
                    <a:ext uri="{A12FA001-AC4F-418D-AE19-62706E023703}">
                      <ahyp:hlinkClr xmlns:ahyp="http://schemas.microsoft.com/office/drawing/2018/hyperlinkcolor" val="tx"/>
                    </a:ext>
                  </a:extLst>
                </a:hlinkClick>
              </a:rPr>
              <a:t>https://www.coursera.org</a:t>
            </a:r>
            <a:r>
              <a:rPr lang="en-GB" sz="2400" dirty="0">
                <a:solidFill>
                  <a:srgbClr val="06B2A9"/>
                </a:solidFill>
                <a:latin typeface="Raleway"/>
              </a:rPr>
              <a:t> </a:t>
            </a:r>
          </a:p>
          <a:p>
            <a:pPr marL="457200" indent="-457200">
              <a:buFont typeface="Arial"/>
              <a:buChar char="•"/>
            </a:pPr>
            <a:r>
              <a:rPr lang="en-GB" sz="2800" dirty="0">
                <a:solidFill>
                  <a:schemeClr val="bg1"/>
                </a:solidFill>
                <a:latin typeface="Raleway"/>
              </a:rPr>
              <a:t>We also recommend this free course on preparing for university: </a:t>
            </a:r>
            <a:r>
              <a:rPr lang="en-GB" sz="2400" dirty="0">
                <a:solidFill>
                  <a:srgbClr val="06B2A9"/>
                </a:solidFill>
                <a:latin typeface="Raleway"/>
                <a:hlinkClick r:id="rId7">
                  <a:extLst>
                    <a:ext uri="{A12FA001-AC4F-418D-AE19-62706E023703}">
                      <ahyp:hlinkClr xmlns:ahyp="http://schemas.microsoft.com/office/drawing/2018/hyperlinkcolor" val="tx"/>
                    </a:ext>
                  </a:extLst>
                </a:hlinkClick>
              </a:rPr>
              <a:t>https://www.futurelearn.com/courses/preparing-for-uni</a:t>
            </a:r>
            <a:r>
              <a:rPr lang="en-GB" sz="2400" dirty="0">
                <a:solidFill>
                  <a:srgbClr val="06B2A9"/>
                </a:solidFill>
                <a:latin typeface="Raleway"/>
              </a:rPr>
              <a:t> </a:t>
            </a:r>
          </a:p>
        </p:txBody>
      </p:sp>
      <p:pic>
        <p:nvPicPr>
          <p:cNvPr id="1028" name="Picture 4" descr="The Weirdest, Most Obscure Online Courses You Can Take | PCM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680" y="1775247"/>
            <a:ext cx="3310543" cy="18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83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56A"/>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
            <a:ext cx="12077701" cy="6929039"/>
          </a:xfrm>
          <a:prstGeom prst="rect">
            <a:avLst/>
          </a:prstGeom>
        </p:spPr>
      </p:pic>
      <p:sp>
        <p:nvSpPr>
          <p:cNvPr id="2" name="Title 1"/>
          <p:cNvSpPr>
            <a:spLocks noGrp="1"/>
          </p:cNvSpPr>
          <p:nvPr>
            <p:ph type="title"/>
          </p:nvPr>
        </p:nvSpPr>
        <p:spPr/>
        <p:txBody>
          <a:bodyPr/>
          <a:lstStyle/>
          <a:p>
            <a:r>
              <a:rPr lang="en-US" b="1" dirty="0" err="1">
                <a:solidFill>
                  <a:srgbClr val="06B2A9"/>
                </a:solidFill>
                <a:latin typeface="Arial" charset="0"/>
                <a:ea typeface="Arial" charset="0"/>
                <a:cs typeface="Arial" charset="0"/>
              </a:rPr>
              <a:t>Organising</a:t>
            </a:r>
            <a:r>
              <a:rPr lang="en-US" b="1" dirty="0">
                <a:solidFill>
                  <a:srgbClr val="06B2A9"/>
                </a:solidFill>
                <a:latin typeface="Arial" charset="0"/>
                <a:ea typeface="Arial" charset="0"/>
                <a:cs typeface="Arial" charset="0"/>
              </a:rPr>
              <a:t> Your Statement</a:t>
            </a:r>
            <a:br>
              <a:rPr lang="en-US" b="1" dirty="0">
                <a:solidFill>
                  <a:srgbClr val="06B2A9"/>
                </a:solidFill>
                <a:latin typeface="Arial" charset="0"/>
                <a:ea typeface="Arial" charset="0"/>
                <a:cs typeface="Arial" charset="0"/>
              </a:rPr>
            </a:br>
            <a:r>
              <a:rPr lang="en-US" b="1" dirty="0">
                <a:solidFill>
                  <a:srgbClr val="06B2A9"/>
                </a:solidFill>
                <a:latin typeface="Arial" charset="0"/>
                <a:ea typeface="Arial" charset="0"/>
                <a:cs typeface="Arial" charset="0"/>
              </a:rPr>
              <a:t>- 4 Paragraph Method</a:t>
            </a:r>
          </a:p>
        </p:txBody>
      </p:sp>
      <p:sp>
        <p:nvSpPr>
          <p:cNvPr id="9" name="TextBox 8"/>
          <p:cNvSpPr txBox="1"/>
          <p:nvPr/>
        </p:nvSpPr>
        <p:spPr>
          <a:xfrm>
            <a:off x="5891514" y="2415182"/>
            <a:ext cx="3298785" cy="4221669"/>
          </a:xfrm>
          <a:prstGeom prst="rect">
            <a:avLst/>
          </a:prstGeom>
          <a:noFill/>
        </p:spPr>
        <p:txBody>
          <a:bodyPr wrap="square" rtlCol="0">
            <a:spAutoFit/>
          </a:bodyPr>
          <a:lstStyle/>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Insert list here</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Lorem ipsum dolor sit</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Elit</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sed</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diam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Wenim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ad minim</a:t>
            </a: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veniam</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quis</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nostrud</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exerci</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tation</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06B2A9"/>
              </a:solidFill>
              <a:effectLst/>
              <a:uLnTx/>
              <a:uFillTx/>
              <a:latin typeface="Calibri" panose="020F0502020204030204"/>
              <a:ea typeface="+mn-ea"/>
              <a:cs typeface="+mn-cs"/>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amet</a:t>
            </a:r>
            <a:r>
              <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rPr>
              <a:t>, cons </a:t>
            </a:r>
            <a:r>
              <a:rPr kumimoji="0" lang="en-US" sz="1800" b="0" i="0" u="none" strike="noStrike" kern="1200" cap="none" spc="0" normalizeH="0" baseline="0" noProof="0" dirty="0" err="1">
                <a:ln>
                  <a:noFill/>
                </a:ln>
                <a:solidFill>
                  <a:srgbClr val="06B2A9"/>
                </a:solidFill>
                <a:effectLst/>
                <a:uLnTx/>
                <a:uFillTx/>
                <a:latin typeface="Raleway" charset="0"/>
                <a:ea typeface="Raleway" charset="0"/>
                <a:cs typeface="Raleway" charset="0"/>
              </a:rPr>
              <a:t>ectetuer</a:t>
            </a:r>
            <a:endParaRPr kumimoji="0" lang="en-US" sz="1800" b="0" i="0" u="none" strike="noStrike" kern="1200" cap="none" spc="0" normalizeH="0" baseline="0" noProof="0" dirty="0">
              <a:ln>
                <a:noFill/>
              </a:ln>
              <a:solidFill>
                <a:srgbClr val="06B2A9"/>
              </a:solidFill>
              <a:effectLst/>
              <a:uLnTx/>
              <a:uFillTx/>
              <a:latin typeface="Raleway" charset="0"/>
              <a:ea typeface="Raleway" charset="0"/>
              <a:cs typeface="Raleway" charset="0"/>
            </a:endParaRPr>
          </a:p>
          <a:p>
            <a:pPr marL="285750" marR="0" lvl="0" indent="-285750" algn="l" defTabSz="914400" rtl="0" eaLnBrk="1" fontAlgn="auto" latinLnBrk="0" hangingPunct="1">
              <a:lnSpc>
                <a:spcPts val="23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srgbClr val="3F356A"/>
              </a:solidFill>
              <a:effectLst/>
              <a:uLnTx/>
              <a:uFillTx/>
              <a:latin typeface="Calibri" panose="020F0502020204030204"/>
              <a:ea typeface="+mn-ea"/>
              <a:cs typeface="+mn-cs"/>
            </a:endParaRPr>
          </a:p>
        </p:txBody>
      </p:sp>
      <p:sp>
        <p:nvSpPr>
          <p:cNvPr id="8" name="Rectangle 7"/>
          <p:cNvSpPr/>
          <p:nvPr/>
        </p:nvSpPr>
        <p:spPr>
          <a:xfrm>
            <a:off x="924560" y="2055813"/>
            <a:ext cx="9885680" cy="4922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60832765"/>
              </p:ext>
            </p:extLst>
          </p:nvPr>
        </p:nvGraphicFramePr>
        <p:xfrm>
          <a:off x="2228850" y="2352981"/>
          <a:ext cx="7246620" cy="762000"/>
        </p:xfrm>
        <a:graphic>
          <a:graphicData uri="http://schemas.openxmlformats.org/drawingml/2006/table">
            <a:tbl>
              <a:tblPr firstRow="1" bandRow="1">
                <a:tableStyleId>{E8034E78-7F5D-4C2E-B375-FC64B27BC917}</a:tableStyleId>
              </a:tblPr>
              <a:tblGrid>
                <a:gridCol w="1094105">
                  <a:extLst>
                    <a:ext uri="{9D8B030D-6E8A-4147-A177-3AD203B41FA5}">
                      <a16:colId xmlns:a16="http://schemas.microsoft.com/office/drawing/2014/main" val="20000"/>
                    </a:ext>
                  </a:extLst>
                </a:gridCol>
                <a:gridCol w="6152515">
                  <a:extLst>
                    <a:ext uri="{9D8B030D-6E8A-4147-A177-3AD203B41FA5}">
                      <a16:colId xmlns:a16="http://schemas.microsoft.com/office/drawing/2014/main" val="20001"/>
                    </a:ext>
                  </a:extLst>
                </a:gridCol>
              </a:tblGrid>
              <a:tr h="748655">
                <a:tc>
                  <a:txBody>
                    <a:bodyPr/>
                    <a:lstStyle/>
                    <a:p>
                      <a:r>
                        <a:rPr lang="en-US" sz="1800" dirty="0">
                          <a:solidFill>
                            <a:schemeClr val="bg1"/>
                          </a:solidFill>
                          <a:latin typeface="Arial" charset="0"/>
                          <a:ea typeface="Arial" charset="0"/>
                          <a:cs typeface="Arial" charset="0"/>
                        </a:rPr>
                        <a:t>1. </a:t>
                      </a:r>
                      <a:endParaRPr lang="en-US" sz="1800"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l"/>
                      <a:r>
                        <a:rPr lang="en-US" sz="2200" dirty="0">
                          <a:latin typeface="Arial" panose="020B0604020202020204" pitchFamily="34" charset="0"/>
                          <a:cs typeface="Arial" panose="020B0604020202020204" pitchFamily="34" charset="0"/>
                        </a:rPr>
                        <a:t>Your reasons for wanting to study the course –</a:t>
                      </a:r>
                      <a:r>
                        <a:rPr lang="en-US" sz="2200" baseline="0" dirty="0">
                          <a:latin typeface="Arial" panose="020B0604020202020204" pitchFamily="34" charset="0"/>
                          <a:cs typeface="Arial" panose="020B0604020202020204" pitchFamily="34" charset="0"/>
                        </a:rPr>
                        <a:t> future career, skills to develop, etc.</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58600858"/>
              </p:ext>
            </p:extLst>
          </p:nvPr>
        </p:nvGraphicFramePr>
        <p:xfrm>
          <a:off x="2228850" y="3527480"/>
          <a:ext cx="7246620" cy="762000"/>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676780">
                <a:tc>
                  <a:txBody>
                    <a:bodyPr/>
                    <a:lstStyle/>
                    <a:p>
                      <a:r>
                        <a:rPr lang="en-US" sz="1800" dirty="0">
                          <a:solidFill>
                            <a:schemeClr val="bg1"/>
                          </a:solidFill>
                          <a:latin typeface="Arial" charset="0"/>
                          <a:ea typeface="Arial" charset="0"/>
                          <a:cs typeface="Arial" charset="0"/>
                        </a:rPr>
                        <a:t>2.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r>
                        <a:rPr lang="en-US" sz="2200" dirty="0">
                          <a:latin typeface="Arial" panose="020B0604020202020204" pitchFamily="34" charset="0"/>
                          <a:cs typeface="Arial" panose="020B0604020202020204" pitchFamily="34" charset="0"/>
                        </a:rPr>
                        <a:t>Independent research/topic of interest – analysis of  wider </a:t>
                      </a:r>
                      <a:r>
                        <a:rPr lang="en-US" sz="2200" baseline="0" dirty="0">
                          <a:latin typeface="Arial" panose="020B0604020202020204" pitchFamily="34" charset="0"/>
                          <a:cs typeface="Arial" panose="020B0604020202020204" pitchFamily="34" charset="0"/>
                        </a:rPr>
                        <a:t>reading.</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04414975"/>
              </p:ext>
            </p:extLst>
          </p:nvPr>
        </p:nvGraphicFramePr>
        <p:xfrm>
          <a:off x="2228850" y="4705191"/>
          <a:ext cx="7246620" cy="762000"/>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750215">
                <a:tc>
                  <a:txBody>
                    <a:bodyPr/>
                    <a:lstStyle/>
                    <a:p>
                      <a:r>
                        <a:rPr lang="en-US" sz="1800" dirty="0">
                          <a:solidFill>
                            <a:schemeClr val="bg1"/>
                          </a:solidFill>
                          <a:latin typeface="Arial" charset="0"/>
                          <a:ea typeface="Arial" charset="0"/>
                          <a:cs typeface="Arial" charset="0"/>
                        </a:rPr>
                        <a:t>3.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Course-related activities: writing you have done, other relevant skills developed.</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sp>
        <p:nvSpPr>
          <p:cNvPr id="23" name="Pentagon 22"/>
          <p:cNvSpPr/>
          <p:nvPr/>
        </p:nvSpPr>
        <p:spPr>
          <a:xfrm rot="5400000">
            <a:off x="6076560" y="2975811"/>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2" name="Table 31">
            <a:extLst>
              <a:ext uri="{FF2B5EF4-FFF2-40B4-BE49-F238E27FC236}">
                <a16:creationId xmlns:a16="http://schemas.microsoft.com/office/drawing/2014/main" id="{9CC98394-ECFB-4EF4-BB9A-4648C09FF9E9}"/>
              </a:ext>
            </a:extLst>
          </p:cNvPr>
          <p:cNvGraphicFramePr>
            <a:graphicFrameLocks noGrp="1"/>
          </p:cNvGraphicFramePr>
          <p:nvPr>
            <p:extLst>
              <p:ext uri="{D42A27DB-BD31-4B8C-83A1-F6EECF244321}">
                <p14:modId xmlns:p14="http://schemas.microsoft.com/office/powerpoint/2010/main" val="3696792022"/>
              </p:ext>
            </p:extLst>
          </p:nvPr>
        </p:nvGraphicFramePr>
        <p:xfrm>
          <a:off x="2228850" y="5918908"/>
          <a:ext cx="7246620" cy="827265"/>
        </p:xfrm>
        <a:graphic>
          <a:graphicData uri="http://schemas.openxmlformats.org/drawingml/2006/table">
            <a:tbl>
              <a:tblPr firstRow="1" bandRow="1">
                <a:tableStyleId>{E8034E78-7F5D-4C2E-B375-FC64B27BC917}</a:tableStyleId>
              </a:tblPr>
              <a:tblGrid>
                <a:gridCol w="1094107">
                  <a:extLst>
                    <a:ext uri="{9D8B030D-6E8A-4147-A177-3AD203B41FA5}">
                      <a16:colId xmlns:a16="http://schemas.microsoft.com/office/drawing/2014/main" val="20000"/>
                    </a:ext>
                  </a:extLst>
                </a:gridCol>
                <a:gridCol w="6152513">
                  <a:extLst>
                    <a:ext uri="{9D8B030D-6E8A-4147-A177-3AD203B41FA5}">
                      <a16:colId xmlns:a16="http://schemas.microsoft.com/office/drawing/2014/main" val="20001"/>
                    </a:ext>
                  </a:extLst>
                </a:gridCol>
              </a:tblGrid>
              <a:tr h="827265">
                <a:tc>
                  <a:txBody>
                    <a:bodyPr/>
                    <a:lstStyle/>
                    <a:p>
                      <a:r>
                        <a:rPr lang="en-US" sz="1800" dirty="0">
                          <a:solidFill>
                            <a:schemeClr val="bg1"/>
                          </a:solidFill>
                          <a:latin typeface="Arial" charset="0"/>
                          <a:ea typeface="Arial" charset="0"/>
                          <a:cs typeface="Arial" charset="0"/>
                        </a:rPr>
                        <a:t>4. </a:t>
                      </a:r>
                      <a:endParaRPr lang="en-US" dirty="0">
                        <a:latin typeface="Arial" charset="0"/>
                        <a:ea typeface="Arial" charset="0"/>
                        <a:cs typeface="Arial"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tc>
                  <a:txBody>
                    <a:bodyPr/>
                    <a:lstStyle/>
                    <a:p>
                      <a:pPr lvl="0" algn="ctr"/>
                      <a:r>
                        <a:rPr lang="en-US" sz="2200" dirty="0">
                          <a:latin typeface="Arial" panose="020B0604020202020204" pitchFamily="34" charset="0"/>
                          <a:cs typeface="Arial" panose="020B0604020202020204" pitchFamily="34" charset="0"/>
                        </a:rPr>
                        <a:t>Extra-curricular activities – pick</a:t>
                      </a:r>
                      <a:r>
                        <a:rPr lang="en-US" sz="2200" baseline="0" dirty="0">
                          <a:latin typeface="Arial" panose="020B0604020202020204" pitchFamily="34" charset="0"/>
                          <a:cs typeface="Arial" panose="020B0604020202020204" pitchFamily="34" charset="0"/>
                        </a:rPr>
                        <a:t> ones that relate most to the course, show your skills.</a:t>
                      </a:r>
                      <a:endParaRPr lang="en-US" sz="2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F356A"/>
                    </a:solidFill>
                  </a:tcPr>
                </a:tc>
                <a:extLst>
                  <a:ext uri="{0D108BD9-81ED-4DB2-BD59-A6C34878D82A}">
                    <a16:rowId xmlns:a16="http://schemas.microsoft.com/office/drawing/2014/main" val="10000"/>
                  </a:ext>
                </a:extLst>
              </a:tr>
            </a:tbl>
          </a:graphicData>
        </a:graphic>
      </p:graphicFrame>
      <p:sp>
        <p:nvSpPr>
          <p:cNvPr id="33" name="Pentagon 22">
            <a:extLst>
              <a:ext uri="{FF2B5EF4-FFF2-40B4-BE49-F238E27FC236}">
                <a16:creationId xmlns:a16="http://schemas.microsoft.com/office/drawing/2014/main" id="{3322C2F1-0ADE-4063-91A6-748E333B1CD2}"/>
              </a:ext>
            </a:extLst>
          </p:cNvPr>
          <p:cNvSpPr/>
          <p:nvPr/>
        </p:nvSpPr>
        <p:spPr>
          <a:xfrm rot="5400000">
            <a:off x="6076560" y="4165855"/>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Pentagon 22">
            <a:extLst>
              <a:ext uri="{FF2B5EF4-FFF2-40B4-BE49-F238E27FC236}">
                <a16:creationId xmlns:a16="http://schemas.microsoft.com/office/drawing/2014/main" id="{F8DBC122-1459-4126-A312-560FA2812A4D}"/>
              </a:ext>
            </a:extLst>
          </p:cNvPr>
          <p:cNvSpPr/>
          <p:nvPr/>
        </p:nvSpPr>
        <p:spPr>
          <a:xfrm rot="5400000">
            <a:off x="6076560" y="5362260"/>
            <a:ext cx="536008" cy="462987"/>
          </a:xfrm>
          <a:prstGeom prst="homePlate">
            <a:avLst/>
          </a:prstGeom>
          <a:solidFill>
            <a:srgbClr val="06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1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539" y="-108617"/>
            <a:ext cx="7152932" cy="4103674"/>
          </a:xfrm>
          <a:prstGeom prst="rect">
            <a:avLst/>
          </a:prstGeom>
        </p:spPr>
      </p:pic>
      <p:sp>
        <p:nvSpPr>
          <p:cNvPr id="6" name="Title 1"/>
          <p:cNvSpPr txBox="1">
            <a:spLocks/>
          </p:cNvSpPr>
          <p:nvPr/>
        </p:nvSpPr>
        <p:spPr>
          <a:xfrm>
            <a:off x="3102427" y="365125"/>
            <a:ext cx="6547180" cy="1056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000" b="1" u="sng" dirty="0">
                <a:solidFill>
                  <a:srgbClr val="06B2A9"/>
                </a:solidFill>
                <a:latin typeface="Raleway" panose="020B0503030101060003"/>
                <a:ea typeface="Arial" charset="0"/>
                <a:cs typeface="Arial" panose="020B0604020202020204" pitchFamily="34" charset="0"/>
              </a:rPr>
              <a:t>Personal Advice </a:t>
            </a:r>
          </a:p>
          <a:p>
            <a:pPr>
              <a:lnSpc>
                <a:spcPct val="110000"/>
              </a:lnSpc>
            </a:pPr>
            <a:r>
              <a:rPr lang="en-US" sz="2800" b="1" u="sng" dirty="0">
                <a:solidFill>
                  <a:srgbClr val="06B2A9"/>
                </a:solidFill>
                <a:latin typeface="Raleway" panose="020B0503030101060003"/>
                <a:ea typeface="Arial" charset="0"/>
                <a:cs typeface="Arial" panose="020B0604020202020204" pitchFamily="34" charset="0"/>
              </a:rPr>
              <a:t>from those who made it!</a:t>
            </a:r>
            <a:endParaRPr lang="en-US" sz="2800" b="1" dirty="0">
              <a:solidFill>
                <a:srgbClr val="06B2A9"/>
              </a:solidFill>
              <a:latin typeface="Raleway" panose="020B0503030101060003"/>
              <a:ea typeface="Arial" charset="0"/>
              <a:cs typeface="Arial" charset="0"/>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A6E15E83-E152-4FA6-89CC-2D0E694B43FB}"/>
              </a:ext>
            </a:extLst>
          </p:cNvPr>
          <p:cNvSpPr/>
          <p:nvPr/>
        </p:nvSpPr>
        <p:spPr>
          <a:xfrm>
            <a:off x="6862439" y="1767179"/>
            <a:ext cx="4580878" cy="707886"/>
          </a:xfrm>
          <a:prstGeom prst="rect">
            <a:avLst/>
          </a:prstGeom>
        </p:spPr>
        <p:txBody>
          <a:bodyPr wrap="square">
            <a:spAutoFit/>
          </a:bodyPr>
          <a:lstStyle/>
          <a:p>
            <a:pPr lvl="0"/>
            <a:r>
              <a:rPr lang="en-US" sz="2000" b="1" dirty="0">
                <a:solidFill>
                  <a:prstClr val="white"/>
                </a:solidFill>
                <a:latin typeface="Raleway" panose="020B0503030101060003"/>
              </a:rPr>
              <a:t>Holly Rivett, </a:t>
            </a:r>
            <a:r>
              <a:rPr lang="en-US" sz="2000" b="1" i="1" dirty="0">
                <a:solidFill>
                  <a:prstClr val="white"/>
                </a:solidFill>
                <a:latin typeface="Raleway" panose="020B0503030101060003"/>
              </a:rPr>
              <a:t>BA English Literature, </a:t>
            </a:r>
            <a:r>
              <a:rPr lang="en-US" sz="2000" b="1" dirty="0">
                <a:solidFill>
                  <a:prstClr val="white"/>
                </a:solidFill>
                <a:latin typeface="Raleway" panose="020B0503030101060003"/>
              </a:rPr>
              <a:t>at Queen Mary / Anglia Ruskin </a:t>
            </a:r>
          </a:p>
        </p:txBody>
      </p:sp>
      <p:sp>
        <p:nvSpPr>
          <p:cNvPr id="7" name="Rectangle 6">
            <a:extLst>
              <a:ext uri="{FF2B5EF4-FFF2-40B4-BE49-F238E27FC236}">
                <a16:creationId xmlns:a16="http://schemas.microsoft.com/office/drawing/2014/main" id="{C7EF8EDB-CF5B-4B7A-95A2-FFC0D09DDC96}"/>
              </a:ext>
            </a:extLst>
          </p:cNvPr>
          <p:cNvSpPr/>
          <p:nvPr/>
        </p:nvSpPr>
        <p:spPr>
          <a:xfrm>
            <a:off x="561974" y="2914527"/>
            <a:ext cx="11106176" cy="3108543"/>
          </a:xfrm>
          <a:prstGeom prst="rect">
            <a:avLst/>
          </a:prstGeom>
        </p:spPr>
        <p:txBody>
          <a:bodyPr wrap="square">
            <a:spAutoFit/>
          </a:bodyPr>
          <a:lstStyle/>
          <a:p>
            <a:pPr algn="just"/>
            <a:r>
              <a:rPr lang="en-US" sz="2800" i="1" dirty="0">
                <a:solidFill>
                  <a:schemeClr val="bg1"/>
                </a:solidFill>
                <a:latin typeface="Raleway"/>
              </a:rPr>
              <a:t>“Make sure you get </a:t>
            </a:r>
            <a:r>
              <a:rPr lang="en-US" sz="2800" i="1" dirty="0" err="1">
                <a:solidFill>
                  <a:schemeClr val="bg1"/>
                </a:solidFill>
                <a:latin typeface="Raleway"/>
              </a:rPr>
              <a:t>organised</a:t>
            </a:r>
            <a:r>
              <a:rPr lang="en-US" sz="2800" i="1" dirty="0">
                <a:solidFill>
                  <a:schemeClr val="bg1"/>
                </a:solidFill>
                <a:latin typeface="Raleway"/>
              </a:rPr>
              <a:t> and maybe start a bullet journal! Just some </a:t>
            </a:r>
            <a:r>
              <a:rPr lang="en-US" sz="2800" i="1" dirty="0" err="1">
                <a:solidFill>
                  <a:schemeClr val="bg1"/>
                </a:solidFill>
                <a:latin typeface="Raleway"/>
              </a:rPr>
              <a:t>organisation</a:t>
            </a:r>
            <a:r>
              <a:rPr lang="en-US" sz="2800" i="1" dirty="0">
                <a:solidFill>
                  <a:schemeClr val="bg1"/>
                </a:solidFill>
                <a:latin typeface="Raleway"/>
              </a:rPr>
              <a:t> and structure can help a lot with revision and make you feel a lot better when it comes to mental health. </a:t>
            </a:r>
          </a:p>
          <a:p>
            <a:pPr algn="just"/>
            <a:endParaRPr lang="en-US" sz="2800" i="1" dirty="0">
              <a:solidFill>
                <a:schemeClr val="bg1"/>
              </a:solidFill>
              <a:latin typeface="Raleway"/>
            </a:endParaRPr>
          </a:p>
          <a:p>
            <a:pPr algn="just"/>
            <a:r>
              <a:rPr lang="en-US" sz="2800" i="1" dirty="0">
                <a:solidFill>
                  <a:schemeClr val="bg1"/>
                </a:solidFill>
                <a:latin typeface="Raleway"/>
              </a:rPr>
              <a:t>Also, make sure you schedule free time, it's not all work and no play - they should work together! Don't stress about things you don't know yet, deal with issues as they come”. </a:t>
            </a:r>
          </a:p>
        </p:txBody>
      </p:sp>
    </p:spTree>
    <p:extLst>
      <p:ext uri="{BB962C8B-B14F-4D97-AF65-F5344CB8AC3E}">
        <p14:creationId xmlns:p14="http://schemas.microsoft.com/office/powerpoint/2010/main" val="198954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hlinkClick r:id="rId5">
                  <a:extLst>
                    <a:ext uri="{A12FA001-AC4F-418D-AE19-62706E023703}">
                      <ahyp:hlinkClr xmlns:ahyp="http://schemas.microsoft.com/office/drawing/2018/hyperlinkcolor" val="tx"/>
                    </a:ext>
                  </a:extLst>
                </a:hlinkClick>
              </a:rPr>
              <a:t>/</a:t>
            </a:r>
            <a:endParaRPr lang="en-GB" dirty="0">
              <a:solidFill>
                <a:srgbClr val="06B2A9"/>
              </a:solidFill>
            </a:endParaRP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323439"/>
          </a:xfrm>
          <a:prstGeom prst="rect">
            <a:avLst/>
          </a:prstGeom>
          <a:noFill/>
        </p:spPr>
        <p:txBody>
          <a:bodyPr wrap="square" rtlCol="0">
            <a:spAutoFit/>
          </a:bodyPr>
          <a:lstStyle/>
          <a:p>
            <a:r>
              <a:rPr lang="en-US" sz="2000"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sz="2000"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1015663"/>
          </a:xfrm>
          <a:prstGeom prst="rect">
            <a:avLst/>
          </a:prstGeom>
          <a:noFill/>
        </p:spPr>
        <p:txBody>
          <a:bodyPr wrap="square" rtlCol="0">
            <a:spAutoFit/>
          </a:bodyPr>
          <a:lstStyle/>
          <a:p>
            <a:r>
              <a:rPr lang="en-US" sz="2000" dirty="0">
                <a:solidFill>
                  <a:schemeClr val="bg1"/>
                </a:solidFill>
              </a:rPr>
              <a:t>The main subject pages also give you a quick guide to what it would be like to study the subject at university level and suggest some further resources to check out. </a:t>
            </a:r>
            <a:endParaRPr lang="en-GB" sz="2000"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endParaRPr lang="en-GB" b="1" dirty="0"/>
          </a:p>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4"/>
              </a:rPr>
              <a:t>www.TakeYourPlace.ac.uk</a:t>
            </a:r>
            <a:r>
              <a:rPr lang="en-GB" sz="3200" b="1" dirty="0">
                <a:solidFill>
                  <a:schemeClr val="bg1"/>
                </a:solidFill>
                <a:latin typeface="Raleway" panose="020B0503030101060003" pitchFamily="34" charset="0"/>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Find Us Online:</a:t>
            </a:r>
            <a:endParaRPr lang="en-US" b="1" dirty="0">
              <a:solidFill>
                <a:srgbClr val="06B2A9"/>
              </a:solidFill>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b="1" dirty="0">
                <a:solidFill>
                  <a:schemeClr val="bg1"/>
                </a:solidFill>
                <a:latin typeface="Raleway" panose="020B0503030101060003" pitchFamily="34" charset="0"/>
                <a:hlinkClick r:id="rId9"/>
              </a:rPr>
              <a:t>Cambs@TakeYourPlace.ac.uk</a:t>
            </a:r>
            <a:endParaRPr lang="en-GB" sz="3200" b="1" dirty="0">
              <a:solidFill>
                <a:schemeClr val="bg1"/>
              </a:solidFill>
              <a:latin typeface="Raleway" panose="020B0503030101060003" pitchFamily="34" charset="0"/>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GB" sz="3200" dirty="0">
                <a:solidFill>
                  <a:schemeClr val="bg1"/>
                </a:solidFill>
                <a:latin typeface="Raleway" panose="020B0503030101060003" pitchFamily="34" charset="0"/>
                <a:hlinkClick r:id="rId10"/>
              </a:rPr>
              <a:t>https://www.facebook.com/TakeYourPlaceHE</a:t>
            </a:r>
            <a:endParaRPr lang="en-GB" sz="3200" dirty="0">
              <a:solidFill>
                <a:schemeClr val="bg1"/>
              </a:solidFill>
              <a:latin typeface="Raleway" panose="020B0503030101060003" pitchFamily="34" charset="0"/>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a:t>
            </a:r>
            <a:r>
              <a:rPr lang="en-US" sz="3200" b="1" dirty="0" err="1">
                <a:solidFill>
                  <a:schemeClr val="bg1"/>
                </a:solidFill>
                <a:latin typeface="Raleway" panose="020B0503030101060003" pitchFamily="34" charset="0"/>
              </a:rPr>
              <a:t>TakeYourPlaceHE</a:t>
            </a:r>
            <a:endParaRPr lang="en-US" sz="3200" b="1" dirty="0">
              <a:solidFill>
                <a:schemeClr val="bg1"/>
              </a:solidFill>
              <a:latin typeface="Raleway" panose="020B0503030101060003" pitchFamily="34" charset="0"/>
            </a:endParaRPr>
          </a:p>
          <a:p>
            <a:pPr marL="571500" indent="-571500">
              <a:lnSpc>
                <a:spcPct val="90000"/>
              </a:lnSpc>
              <a:buFont typeface="Arial" panose="020B0604020202020204" pitchFamily="34" charset="0"/>
              <a:buChar char="•"/>
            </a:pPr>
            <a:r>
              <a:rPr lang="en-US" sz="3200" b="1" dirty="0">
                <a:solidFill>
                  <a:schemeClr val="bg1"/>
                </a:solidFill>
                <a:latin typeface="Raleway" panose="020B0503030101060003" pitchFamily="34" charset="0"/>
              </a:rPr>
              <a:t>@</a:t>
            </a:r>
            <a:r>
              <a:rPr lang="en-US" sz="3200" b="1" dirty="0" err="1">
                <a:solidFill>
                  <a:schemeClr val="bg1"/>
                </a:solidFill>
                <a:latin typeface="Raleway" panose="020B0503030101060003" pitchFamily="34" charset="0"/>
              </a:rPr>
              <a:t>TakeCambs</a:t>
            </a:r>
            <a:endParaRPr lang="en-US" sz="3200" b="1" dirty="0">
              <a:solidFill>
                <a:schemeClr val="bg1"/>
              </a:solidFill>
              <a:latin typeface="Raleway" panose="020B0503030101060003" pitchFamily="34" charset="0"/>
            </a:endParaRPr>
          </a:p>
        </p:txBody>
      </p:sp>
    </p:spTree>
    <p:extLst>
      <p:ext uri="{BB962C8B-B14F-4D97-AF65-F5344CB8AC3E}">
        <p14:creationId xmlns:p14="http://schemas.microsoft.com/office/powerpoint/2010/main" val="37960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1069311"/>
            <a:ext cx="5678906" cy="2708434"/>
          </a:xfrm>
          <a:prstGeom prst="rect">
            <a:avLst/>
          </a:prstGeom>
          <a:noFill/>
        </p:spPr>
        <p:txBody>
          <a:bodyPr wrap="square" rtlCol="0">
            <a:spAutoFit/>
          </a:bodyPr>
          <a:lstStyle/>
          <a:p>
            <a:r>
              <a:rPr lang="en-US" sz="3400" dirty="0">
                <a:solidFill>
                  <a:schemeClr val="bg1"/>
                </a:solidFill>
                <a:latin typeface="Arial" charset="0"/>
                <a:ea typeface="Arial" charset="0"/>
                <a:cs typeface="Arial" charset="0"/>
              </a:rPr>
              <a:t>Explore your options,</a:t>
            </a:r>
          </a:p>
          <a:p>
            <a:r>
              <a:rPr lang="en-US" sz="3400" dirty="0">
                <a:solidFill>
                  <a:schemeClr val="bg1"/>
                </a:solidFill>
                <a:latin typeface="Arial" charset="0"/>
                <a:ea typeface="Arial" charset="0"/>
                <a:cs typeface="Arial" charset="0"/>
              </a:rPr>
              <a:t>Discover your potential</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Preparing for a Creative Writing application</a:t>
            </a:r>
          </a:p>
        </p:txBody>
      </p:sp>
    </p:spTree>
    <p:extLst>
      <p:ext uri="{BB962C8B-B14F-4D97-AF65-F5344CB8AC3E}">
        <p14:creationId xmlns:p14="http://schemas.microsoft.com/office/powerpoint/2010/main" val="20698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41141" y="1675040"/>
            <a:ext cx="6891426"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in-depth ideas to help and support you with writing a Personal Statement for an English or English Literature application, beyond the basic tips found online.</a:t>
            </a:r>
            <a:endParaRPr lang="en-US" sz="2800" dirty="0"/>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writing advice and top tips for the application process for an English course at university.</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pic>
        <p:nvPicPr>
          <p:cNvPr id="3078" name="Picture 6" descr="Ten places to get personal statement pointers | Undergraduate | U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168" y="1786454"/>
            <a:ext cx="3508813" cy="436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85057" y="1443102"/>
            <a:ext cx="8360427" cy="5632311"/>
          </a:xfrm>
          <a:prstGeom prst="rect">
            <a:avLst/>
          </a:prstGeom>
          <a:noFill/>
        </p:spPr>
        <p:txBody>
          <a:bodyPr wrap="square" rtlCol="0">
            <a:spAutoFit/>
          </a:bodyPr>
          <a:lstStyle/>
          <a:p>
            <a:r>
              <a:rPr lang="en-US" sz="2000" dirty="0">
                <a:solidFill>
                  <a:schemeClr val="bg1"/>
                </a:solidFill>
                <a:latin typeface="Raleway" charset="0"/>
              </a:rPr>
              <a:t>From TopUniversities.com (</a:t>
            </a:r>
            <a:r>
              <a:rPr lang="en-US" sz="2000" dirty="0">
                <a:solidFill>
                  <a:srgbClr val="06B2A9"/>
                </a:solidFill>
                <a:latin typeface="Raleway" charset="0"/>
                <a:hlinkClick r:id="rId4">
                  <a:extLst>
                    <a:ext uri="{A12FA001-AC4F-418D-AE19-62706E023703}">
                      <ahyp:hlinkClr xmlns:ahyp="http://schemas.microsoft.com/office/drawing/2018/hyperlinkcolor" val="tx"/>
                    </a:ext>
                  </a:extLst>
                </a:hlinkClick>
              </a:rPr>
              <a:t>https://www.topuniversities.com/courses/english-language-literature/guide</a:t>
            </a:r>
            <a:r>
              <a:rPr lang="en-US" sz="2000" dirty="0">
                <a:solidFill>
                  <a:schemeClr val="bg1"/>
                </a:solidFill>
                <a:latin typeface="Raleway" charset="0"/>
              </a:rPr>
              <a:t>)</a:t>
            </a:r>
          </a:p>
          <a:p>
            <a:endParaRPr lang="en-US" sz="2000" dirty="0">
              <a:solidFill>
                <a:schemeClr val="bg1"/>
              </a:solidFill>
              <a:latin typeface="Raleway" charset="0"/>
            </a:endParaRPr>
          </a:p>
          <a:p>
            <a:r>
              <a:rPr lang="en-US" sz="2000" dirty="0">
                <a:solidFill>
                  <a:schemeClr val="bg1"/>
                </a:solidFill>
                <a:latin typeface="Raleway" charset="0"/>
              </a:rPr>
              <a:t>A course with a focus on </a:t>
            </a:r>
            <a:r>
              <a:rPr lang="en-US" sz="2000" b="1" dirty="0">
                <a:solidFill>
                  <a:schemeClr val="bg1"/>
                </a:solidFill>
                <a:latin typeface="Raleway" charset="0"/>
              </a:rPr>
              <a:t>English literature </a:t>
            </a:r>
            <a:r>
              <a:rPr lang="en-US" sz="2000" dirty="0">
                <a:solidFill>
                  <a:schemeClr val="bg1"/>
                </a:solidFill>
                <a:latin typeface="Raleway" charset="0"/>
              </a:rPr>
              <a:t>typically allows students to study literary texts from throughout history. Often you’ll start with modules covering a diverse range of literature from different periods; for instance, you could be reading Shakespeare one week and Virginia Woolf the next. Your reading will require you to study and analyze passages, relating texts to their cultural, social, historical and political contexts.</a:t>
            </a:r>
          </a:p>
          <a:p>
            <a:endParaRPr lang="en-US" sz="2000" dirty="0">
              <a:solidFill>
                <a:schemeClr val="bg1"/>
              </a:solidFill>
              <a:latin typeface="Raleway" charset="0"/>
            </a:endParaRPr>
          </a:p>
          <a:p>
            <a:r>
              <a:rPr lang="en-US" sz="2000" dirty="0">
                <a:solidFill>
                  <a:schemeClr val="bg1"/>
                </a:solidFill>
                <a:latin typeface="Raleway" charset="0"/>
              </a:rPr>
              <a:t>An </a:t>
            </a:r>
            <a:r>
              <a:rPr lang="en-US" sz="2000" b="1" dirty="0">
                <a:solidFill>
                  <a:schemeClr val="bg1"/>
                </a:solidFill>
                <a:latin typeface="Raleway" charset="0"/>
              </a:rPr>
              <a:t>English language</a:t>
            </a:r>
            <a:r>
              <a:rPr lang="en-US" sz="2000" dirty="0">
                <a:solidFill>
                  <a:schemeClr val="bg1"/>
                </a:solidFill>
                <a:latin typeface="Raleway" charset="0"/>
              </a:rPr>
              <a:t>-focused degree will train students to analyze the workings of the English language outside of literature, including language-based communication in all kinds of forms and contexts. This could include analysis of casual spoken conversation, text speak, advertising methods or the uses of language in specialized legal and medical discourse.</a:t>
            </a:r>
            <a:endParaRPr 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Language or Literature?</a:t>
            </a:r>
            <a:endParaRPr lang="en-US" sz="4800" b="1" dirty="0">
              <a:solidFill>
                <a:srgbClr val="06B2A9"/>
              </a:solidFill>
              <a:latin typeface="Arial" charset="0"/>
              <a:ea typeface="Arial" charset="0"/>
              <a:cs typeface="Arial" charset="0"/>
            </a:endParaRPr>
          </a:p>
        </p:txBody>
      </p:sp>
      <p:pic>
        <p:nvPicPr>
          <p:cNvPr id="1030" name="Picture 6" descr="Why Should We Study English Literature? No, Seriously, Wh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649" y="2876202"/>
            <a:ext cx="3267594" cy="16337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 Introduction to Language and Linguistics: Amazon.co.uk: Jeffre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8373" y="4930304"/>
            <a:ext cx="1488147" cy="19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1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85057" y="1443102"/>
            <a:ext cx="11674352" cy="5632311"/>
          </a:xfrm>
          <a:prstGeom prst="rect">
            <a:avLst/>
          </a:prstGeom>
          <a:noFill/>
        </p:spPr>
        <p:txBody>
          <a:bodyPr wrap="square" rtlCol="0">
            <a:spAutoFit/>
          </a:bodyPr>
          <a:lstStyle/>
          <a:p>
            <a:r>
              <a:rPr lang="en-US" sz="2000" dirty="0">
                <a:solidFill>
                  <a:schemeClr val="bg1"/>
                </a:solidFill>
                <a:latin typeface="Raleway" charset="0"/>
              </a:rPr>
              <a:t>From The Complete University Guide: </a:t>
            </a:r>
            <a:r>
              <a:rPr lang="en-GB" sz="2000" dirty="0">
                <a:solidFill>
                  <a:srgbClr val="06B2A9"/>
                </a:solidFill>
                <a:hlinkClick r:id="rId4">
                  <a:extLst>
                    <a:ext uri="{A12FA001-AC4F-418D-AE19-62706E023703}">
                      <ahyp:hlinkClr xmlns:ahyp="http://schemas.microsoft.com/office/drawing/2018/hyperlinkcolor" val="tx"/>
                    </a:ext>
                  </a:extLst>
                </a:hlinkClick>
              </a:rPr>
              <a:t>https://www.thecompleteuniversityguide.co.uk/courses/english/guide-to-studying-english</a:t>
            </a:r>
            <a:endParaRPr lang="en-US" sz="2000" dirty="0">
              <a:solidFill>
                <a:srgbClr val="06B2A9"/>
              </a:solidFill>
              <a:latin typeface="Raleway" charset="0"/>
            </a:endParaRPr>
          </a:p>
          <a:p>
            <a:r>
              <a:rPr lang="en-US" sz="2000" dirty="0">
                <a:solidFill>
                  <a:schemeClr val="bg1"/>
                </a:solidFill>
                <a:latin typeface="Raleway" charset="0"/>
              </a:rPr>
              <a:t>1. </a:t>
            </a:r>
            <a:r>
              <a:rPr lang="en-US" sz="2000" b="1" dirty="0">
                <a:solidFill>
                  <a:schemeClr val="bg1"/>
                </a:solidFill>
                <a:latin typeface="Raleway" charset="0"/>
              </a:rPr>
              <a:t>Doing something you love</a:t>
            </a:r>
            <a:endParaRPr lang="en-US" sz="2000" dirty="0">
              <a:solidFill>
                <a:schemeClr val="bg1"/>
              </a:solidFill>
              <a:latin typeface="Raleway" charset="0"/>
            </a:endParaRPr>
          </a:p>
          <a:p>
            <a:r>
              <a:rPr lang="en-US" sz="2000" dirty="0">
                <a:solidFill>
                  <a:schemeClr val="bg1"/>
                </a:solidFill>
                <a:latin typeface="Raleway" charset="0"/>
              </a:rPr>
              <a:t>If you love reading, literature, or the English language, you will spend 3 years with you subject, day in, day out, exploring and following your passion, wherever it may lead you.</a:t>
            </a:r>
          </a:p>
          <a:p>
            <a:r>
              <a:rPr lang="en-US" sz="2000" dirty="0">
                <a:solidFill>
                  <a:schemeClr val="bg1"/>
                </a:solidFill>
                <a:latin typeface="Raleway" charset="0"/>
              </a:rPr>
              <a:t>2. </a:t>
            </a:r>
            <a:r>
              <a:rPr lang="en-US" sz="2000" b="1" dirty="0">
                <a:solidFill>
                  <a:schemeClr val="bg1"/>
                </a:solidFill>
                <a:latin typeface="Raleway" charset="0"/>
              </a:rPr>
              <a:t>Learning independently</a:t>
            </a:r>
          </a:p>
          <a:p>
            <a:r>
              <a:rPr lang="en-US" sz="2000" dirty="0">
                <a:solidFill>
                  <a:schemeClr val="bg1"/>
                </a:solidFill>
                <a:latin typeface="Raleway" charset="0"/>
              </a:rPr>
              <a:t>You won't have a huge amount of contact time, and in later semesters may have almost none at all. If you enjoy independent learning - doing your own thing basically - English could be the one.</a:t>
            </a:r>
          </a:p>
          <a:p>
            <a:r>
              <a:rPr lang="en-US" sz="2000" dirty="0">
                <a:solidFill>
                  <a:schemeClr val="bg1"/>
                </a:solidFill>
                <a:latin typeface="Raleway" charset="0"/>
              </a:rPr>
              <a:t>3. </a:t>
            </a:r>
            <a:r>
              <a:rPr lang="en-US" sz="2000" b="1" dirty="0">
                <a:solidFill>
                  <a:schemeClr val="bg1"/>
                </a:solidFill>
                <a:latin typeface="Raleway" charset="0"/>
              </a:rPr>
              <a:t>A variety of assessment methods</a:t>
            </a:r>
          </a:p>
          <a:p>
            <a:r>
              <a:rPr lang="en-US" sz="2000" dirty="0">
                <a:solidFill>
                  <a:schemeClr val="bg1"/>
                </a:solidFill>
                <a:latin typeface="Raleway" charset="0"/>
              </a:rPr>
              <a:t>Assessment consists of primarily coursework, with at least two essays a semester for each module. There are also presentations, projects, examinations, and a dissertation in your third year.  </a:t>
            </a:r>
          </a:p>
          <a:p>
            <a:r>
              <a:rPr lang="en-US" sz="2000" dirty="0">
                <a:solidFill>
                  <a:schemeClr val="bg1"/>
                </a:solidFill>
                <a:latin typeface="Raleway" charset="0"/>
              </a:rPr>
              <a:t>4. </a:t>
            </a:r>
            <a:r>
              <a:rPr lang="en-US" sz="2000" b="1" dirty="0">
                <a:solidFill>
                  <a:schemeClr val="bg1"/>
                </a:solidFill>
                <a:latin typeface="Raleway" charset="0"/>
              </a:rPr>
              <a:t>Learning to </a:t>
            </a:r>
            <a:r>
              <a:rPr lang="en-US" sz="2000" b="1" dirty="0" err="1">
                <a:solidFill>
                  <a:schemeClr val="bg1"/>
                </a:solidFill>
                <a:latin typeface="Raleway" charset="0"/>
              </a:rPr>
              <a:t>analyse</a:t>
            </a:r>
            <a:endParaRPr lang="en-US" sz="2000" b="1" dirty="0">
              <a:solidFill>
                <a:schemeClr val="bg1"/>
              </a:solidFill>
              <a:latin typeface="Raleway" charset="0"/>
            </a:endParaRPr>
          </a:p>
          <a:p>
            <a:r>
              <a:rPr lang="en-US" sz="2000" dirty="0">
                <a:solidFill>
                  <a:schemeClr val="bg1"/>
                </a:solidFill>
                <a:latin typeface="Raleway" charset="0"/>
              </a:rPr>
              <a:t>Pursuing English at university will make you a master of language, useful in so many fields. Never underestimate the value of conveying information in an accessible manner – employers love it.</a:t>
            </a:r>
          </a:p>
          <a:p>
            <a:r>
              <a:rPr lang="en-US" sz="2000" dirty="0">
                <a:solidFill>
                  <a:schemeClr val="bg1"/>
                </a:solidFill>
                <a:latin typeface="Raleway" charset="0"/>
              </a:rPr>
              <a:t>5. </a:t>
            </a:r>
            <a:r>
              <a:rPr lang="en-US" sz="2000" b="1" dirty="0">
                <a:solidFill>
                  <a:schemeClr val="bg1"/>
                </a:solidFill>
                <a:latin typeface="Raleway" charset="0"/>
              </a:rPr>
              <a:t>A wide variety of career options</a:t>
            </a:r>
          </a:p>
          <a:p>
            <a:r>
              <a:rPr lang="en-US" sz="2000" dirty="0">
                <a:solidFill>
                  <a:schemeClr val="bg1"/>
                </a:solidFill>
                <a:latin typeface="Raleway" charset="0"/>
              </a:rPr>
              <a:t>English graduates develop in-demand skills and are suited to a wide variety of graduate schemes and careers. Particular job areas include editorial assistant, English teacher (at home or abroad), lexicographer, journalist, author, librarian, advertising, admin and HR work, and PR.</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800" b="1" u="sng" dirty="0">
                <a:solidFill>
                  <a:srgbClr val="06B2A9"/>
                </a:solidFill>
                <a:latin typeface="Arial" panose="020B0604020202020204" pitchFamily="34" charset="0"/>
                <a:ea typeface="Raleway SemiBold" charset="0"/>
                <a:cs typeface="Arial" panose="020B0604020202020204" pitchFamily="34" charset="0"/>
              </a:rPr>
              <a:t>Why Study English?</a:t>
            </a:r>
            <a:endParaRPr lang="en-US" sz="4800"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245212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9" y="1508624"/>
            <a:ext cx="8323119" cy="4832092"/>
          </a:xfrm>
          <a:prstGeom prst="rect">
            <a:avLst/>
          </a:prstGeom>
          <a:noFill/>
        </p:spPr>
        <p:txBody>
          <a:bodyPr wrap="square" rtlCol="0" anchor="t">
            <a:spAutoFit/>
          </a:bodyPr>
          <a:lstStyle/>
          <a:p>
            <a:pPr marL="571500" indent="-571500">
              <a:buFont typeface="Arial" panose="020B0604020202020204" pitchFamily="34" charset="0"/>
              <a:buChar char="•"/>
            </a:pPr>
            <a:r>
              <a:rPr lang="en-US" sz="2800" dirty="0">
                <a:solidFill>
                  <a:schemeClr val="bg1"/>
                </a:solidFill>
                <a:latin typeface="Raleway"/>
                <a:ea typeface="Raleway" charset="0"/>
                <a:cs typeface="Raleway" charset="0"/>
              </a:rPr>
              <a:t>Let's start with some reading. We recommend using this time to do some further reading on your chosen subject, as it is  important that your personal statement contains an academic paragraph.</a:t>
            </a:r>
          </a:p>
          <a:p>
            <a:pPr marL="571500" indent="-571500">
              <a:buFont typeface="Arial" panose="020B0604020202020204" pitchFamily="34" charset="0"/>
              <a:buChar char="•"/>
            </a:pPr>
            <a:r>
              <a:rPr lang="en-US" sz="2800" dirty="0">
                <a:solidFill>
                  <a:schemeClr val="bg1"/>
                </a:solidFill>
                <a:latin typeface="Raleway"/>
                <a:ea typeface="Raleway" charset="0"/>
                <a:cs typeface="Raleway" charset="0"/>
              </a:rPr>
              <a:t>This paragraph is your chance to really stand out, and lets you show your love and understanding of your subject beyond the classroom.</a:t>
            </a:r>
          </a:p>
          <a:p>
            <a:pPr marL="571500" indent="-571500">
              <a:buFont typeface="Arial" panose="020B0604020202020204" pitchFamily="34" charset="0"/>
              <a:buChar char="•"/>
            </a:pPr>
            <a:r>
              <a:rPr lang="en-US" sz="2800" dirty="0">
                <a:solidFill>
                  <a:schemeClr val="bg1"/>
                </a:solidFill>
                <a:latin typeface="Raleway"/>
                <a:ea typeface="Raleway" charset="0"/>
                <a:cs typeface="Raleway" charset="0"/>
              </a:rPr>
              <a:t>They will also get a glimpse of how you think and </a:t>
            </a:r>
            <a:r>
              <a:rPr lang="en-US" sz="2800" dirty="0" err="1">
                <a:solidFill>
                  <a:schemeClr val="bg1"/>
                </a:solidFill>
                <a:latin typeface="Raleway"/>
                <a:ea typeface="Raleway" charset="0"/>
                <a:cs typeface="Raleway" charset="0"/>
              </a:rPr>
              <a:t>analyse</a:t>
            </a:r>
            <a:r>
              <a:rPr lang="en-US" sz="2800" dirty="0">
                <a:solidFill>
                  <a:schemeClr val="bg1"/>
                </a:solidFill>
                <a:latin typeface="Raleway"/>
                <a:ea typeface="Raleway" charset="0"/>
                <a:cs typeface="Raleway" charset="0"/>
              </a:rPr>
              <a:t> – key skills for any student!</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Where do I start?!</a:t>
            </a:r>
            <a:endParaRPr lang="en-US" b="1" dirty="0">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206" y="364605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7" y="1803748"/>
            <a:ext cx="10021473" cy="4524315"/>
          </a:xfrm>
          <a:prstGeom prst="rect">
            <a:avLst/>
          </a:prstGeom>
          <a:noFill/>
        </p:spPr>
        <p:txBody>
          <a:bodyPr wrap="square" rtlCol="0">
            <a:spAutoFit/>
          </a:bodyPr>
          <a:lstStyle/>
          <a:p>
            <a:r>
              <a:rPr lang="en-GB" sz="3600" dirty="0">
                <a:solidFill>
                  <a:schemeClr val="bg1"/>
                </a:solidFill>
                <a:latin typeface="Raleway" panose="020B0503030101060003" pitchFamily="34" charset="0"/>
              </a:rPr>
              <a:t>Having an academic paragraph in your personal statement is really important and we suggest using the following reading lists and online courses to help. </a:t>
            </a:r>
          </a:p>
          <a:p>
            <a:r>
              <a:rPr lang="en-GB" sz="3600" dirty="0">
                <a:solidFill>
                  <a:schemeClr val="bg1"/>
                </a:solidFill>
                <a:latin typeface="Raleway" panose="020B0503030101060003" pitchFamily="34" charset="0"/>
              </a:rPr>
              <a:t>Try to read more than one source text, and pick one issue, theme, or idea that really stands out to you.</a:t>
            </a:r>
          </a:p>
          <a:p>
            <a:r>
              <a:rPr lang="en-GB" sz="3600" dirty="0">
                <a:solidFill>
                  <a:schemeClr val="bg1"/>
                </a:solidFill>
                <a:latin typeface="Raleway" panose="020B0503030101060003" pitchFamily="34" charset="0"/>
              </a:rPr>
              <a:t>Makes notes as you go to refer back to later.</a:t>
            </a:r>
          </a:p>
        </p:txBody>
      </p:sp>
    </p:spTree>
    <p:extLst>
      <p:ext uri="{BB962C8B-B14F-4D97-AF65-F5344CB8AC3E}">
        <p14:creationId xmlns:p14="http://schemas.microsoft.com/office/powerpoint/2010/main" val="263144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359830" y="1369369"/>
            <a:ext cx="11830959" cy="5386090"/>
          </a:xfrm>
          <a:prstGeom prst="rect">
            <a:avLst/>
          </a:prstGeom>
          <a:noFill/>
        </p:spPr>
        <p:txBody>
          <a:bodyPr wrap="square" rtlCol="0" anchor="t">
            <a:spAutoFit/>
          </a:bodyPr>
          <a:lstStyle/>
          <a:p>
            <a:r>
              <a:rPr lang="en-US" sz="3200" u="sng" dirty="0">
                <a:solidFill>
                  <a:schemeClr val="bg1"/>
                </a:solidFill>
                <a:latin typeface="Raleway"/>
                <a:ea typeface="Raleway" charset="0"/>
                <a:cs typeface="Raleway" charset="0"/>
              </a:rPr>
              <a:t>English Literature</a:t>
            </a:r>
            <a:endParaRPr lang="en-US" sz="3200" u="sng" dirty="0">
              <a:solidFill>
                <a:schemeClr val="bg1"/>
              </a:solidFill>
              <a:latin typeface="Raleway"/>
            </a:endParaRPr>
          </a:p>
          <a:p>
            <a:pPr marL="342900" indent="-342900">
              <a:buFont typeface="Arial"/>
              <a:buChar char="•"/>
            </a:pPr>
            <a:r>
              <a:rPr lang="en-GB" sz="2000" dirty="0">
                <a:solidFill>
                  <a:schemeClr val="bg1"/>
                </a:solidFill>
                <a:latin typeface="Raleway"/>
              </a:rPr>
              <a:t>Much (but not all) study of English Literature focuses on analysing “the canon”, highly-regarded works of classic literature. Expanding your knowledge and understanding of the canon beyond the classroom will show you understand the subject and give you a head start at university.</a:t>
            </a:r>
          </a:p>
          <a:p>
            <a:pPr marL="800100" lvl="1" indent="-342900">
              <a:buFont typeface="Arial"/>
              <a:buChar char="•"/>
            </a:pPr>
            <a:r>
              <a:rPr lang="en-GB" sz="2000" dirty="0">
                <a:solidFill>
                  <a:srgbClr val="06B2A9"/>
                </a:solidFill>
                <a:latin typeface="Raleway"/>
                <a:hlinkClick r:id="rId4">
                  <a:extLst>
                    <a:ext uri="{A12FA001-AC4F-418D-AE19-62706E023703}">
                      <ahyp:hlinkClr xmlns:ahyp="http://schemas.microsoft.com/office/drawing/2018/hyperlinkcolor" val="tx"/>
                    </a:ext>
                  </a:extLst>
                </a:hlinkClick>
              </a:rPr>
              <a:t>https://www.oxfordscholastica.com/blog/english-degree-reading-list/</a:t>
            </a:r>
            <a:r>
              <a:rPr lang="en-GB" sz="2000" dirty="0">
                <a:solidFill>
                  <a:srgbClr val="06B2A9"/>
                </a:solidFill>
                <a:latin typeface="Raleway"/>
              </a:rPr>
              <a:t> </a:t>
            </a:r>
            <a:r>
              <a:rPr lang="en-GB" sz="2000" dirty="0">
                <a:solidFill>
                  <a:schemeClr val="bg1"/>
                </a:solidFill>
                <a:latin typeface="Raleway"/>
              </a:rPr>
              <a:t>- a solid 10 book primer to the canon (you don’t have to read them all!)</a:t>
            </a:r>
          </a:p>
          <a:p>
            <a:pPr marL="800100" lvl="1" indent="-342900">
              <a:buFont typeface="Arial"/>
              <a:buChar char="•"/>
            </a:pPr>
            <a:r>
              <a:rPr lang="en-GB" sz="2000" dirty="0">
                <a:solidFill>
                  <a:srgbClr val="06B2A9"/>
                </a:solidFill>
                <a:latin typeface="Raleway"/>
                <a:hlinkClick r:id="rId5">
                  <a:extLst>
                    <a:ext uri="{A12FA001-AC4F-418D-AE19-62706E023703}">
                      <ahyp:hlinkClr xmlns:ahyp="http://schemas.microsoft.com/office/drawing/2018/hyperlinkcolor" val="tx"/>
                    </a:ext>
                  </a:extLst>
                </a:hlinkClick>
              </a:rPr>
              <a:t>https://aru.ac.uk/blogs/five-books-to-read-before-starting-your-english-literature-degree</a:t>
            </a:r>
            <a:r>
              <a:rPr lang="en-GB" sz="2000" dirty="0">
                <a:solidFill>
                  <a:srgbClr val="06B2A9"/>
                </a:solidFill>
                <a:latin typeface="Raleway"/>
              </a:rPr>
              <a:t> </a:t>
            </a:r>
            <a:r>
              <a:rPr lang="en-GB" sz="2000" dirty="0">
                <a:solidFill>
                  <a:schemeClr val="bg1"/>
                </a:solidFill>
                <a:latin typeface="Raleway"/>
              </a:rPr>
              <a:t>- Anglia Ruskin University’s primer to the theory of literature will help with your analysis.</a:t>
            </a:r>
          </a:p>
          <a:p>
            <a:r>
              <a:rPr lang="en-US" sz="3200" u="sng" dirty="0">
                <a:solidFill>
                  <a:schemeClr val="bg1"/>
                </a:solidFill>
                <a:latin typeface="Raleway"/>
                <a:ea typeface="Raleway" charset="0"/>
                <a:cs typeface="Raleway" charset="0"/>
              </a:rPr>
              <a:t>English Language</a:t>
            </a:r>
            <a:endParaRPr lang="en-US" sz="3200" u="sng" dirty="0">
              <a:solidFill>
                <a:schemeClr val="bg1"/>
              </a:solidFill>
              <a:latin typeface="Raleway"/>
            </a:endParaRPr>
          </a:p>
          <a:p>
            <a:pPr marL="342900" indent="-342900">
              <a:buFont typeface="Arial"/>
              <a:buChar char="•"/>
            </a:pPr>
            <a:r>
              <a:rPr lang="en-GB" sz="2000" dirty="0">
                <a:solidFill>
                  <a:schemeClr val="bg1"/>
                </a:solidFill>
                <a:latin typeface="Raleway"/>
              </a:rPr>
              <a:t>Books that develop your ability to understand and analyse language will really help – hopefully you will find areas of interest that will spark further reading and research.</a:t>
            </a:r>
          </a:p>
          <a:p>
            <a:pPr marL="800100" lvl="1" indent="-342900">
              <a:buFont typeface="Arial"/>
              <a:buChar char="•"/>
            </a:pPr>
            <a:r>
              <a:rPr lang="en-US" sz="2000" i="1" dirty="0">
                <a:solidFill>
                  <a:schemeClr val="bg1"/>
                </a:solidFill>
                <a:latin typeface="Raleway"/>
              </a:rPr>
              <a:t>The Stuff of Thought: Language as a Window into Human Nature </a:t>
            </a:r>
            <a:r>
              <a:rPr lang="en-US" sz="2000" dirty="0">
                <a:solidFill>
                  <a:schemeClr val="bg1"/>
                </a:solidFill>
                <a:latin typeface="Raleway"/>
              </a:rPr>
              <a:t>by Steven Pinker – in his own words, Pinker “analyzes how our words relate to thoughts and to the world around us and reveals what this tells us about ourselves”</a:t>
            </a:r>
            <a:endParaRPr lang="en-GB" sz="2000" dirty="0">
              <a:solidFill>
                <a:schemeClr val="bg1"/>
              </a:solidFill>
              <a:latin typeface="Raleway"/>
            </a:endParaRPr>
          </a:p>
          <a:p>
            <a:pPr marL="800100" lvl="1" indent="-342900">
              <a:buFont typeface="Arial"/>
              <a:buChar char="•"/>
            </a:pPr>
            <a:r>
              <a:rPr lang="en-US" sz="2000" i="1" dirty="0">
                <a:solidFill>
                  <a:schemeClr val="bg1"/>
                </a:solidFill>
                <a:latin typeface="Raleway"/>
              </a:rPr>
              <a:t>How Language Works </a:t>
            </a:r>
            <a:r>
              <a:rPr lang="en-US" sz="2000" dirty="0">
                <a:solidFill>
                  <a:schemeClr val="bg1"/>
                </a:solidFill>
                <a:latin typeface="Raleway"/>
              </a:rPr>
              <a:t>by David Crystal – a world-renowned expert, Crystal has written over 100 books on the subject and was awarded an OBE for services to the English Language in 1995.</a:t>
            </a:r>
            <a:endParaRPr lang="en-US" sz="2000" i="1" dirty="0">
              <a:solidFill>
                <a:schemeClr val="bg1"/>
              </a:solidFill>
              <a:latin typeface="Raleway"/>
            </a:endParaRPr>
          </a:p>
        </p:txBody>
      </p:sp>
      <p:sp>
        <p:nvSpPr>
          <p:cNvPr id="6" name="Title 1"/>
          <p:cNvSpPr txBox="1">
            <a:spLocks/>
          </p:cNvSpPr>
          <p:nvPr/>
        </p:nvSpPr>
        <p:spPr>
          <a:xfrm>
            <a:off x="359830" y="175240"/>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251435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361042" y="1687660"/>
            <a:ext cx="11830959" cy="6093976"/>
          </a:xfrm>
          <a:prstGeom prst="rect">
            <a:avLst/>
          </a:prstGeom>
          <a:noFill/>
        </p:spPr>
        <p:txBody>
          <a:bodyPr wrap="square" rtlCol="0" anchor="t">
            <a:spAutoFit/>
          </a:bodyPr>
          <a:lstStyle/>
          <a:p>
            <a:r>
              <a:rPr lang="en-US" sz="2400" dirty="0">
                <a:solidFill>
                  <a:schemeClr val="bg1"/>
                </a:solidFill>
                <a:latin typeface="Raleway"/>
                <a:ea typeface="Raleway" charset="0"/>
                <a:cs typeface="Raleway" charset="0"/>
              </a:rPr>
              <a:t>Many university courses will publish their reading lists; these are a great place to increase your knowledge. Obviously an English degree will include a lot of reading; don’t feel you have to read everything, just dip in and let your curiosity guide you.</a:t>
            </a:r>
          </a:p>
          <a:p>
            <a:r>
              <a:rPr lang="en-US" sz="2400" dirty="0">
                <a:solidFill>
                  <a:schemeClr val="bg1"/>
                </a:solidFill>
                <a:latin typeface="Raleway"/>
              </a:rPr>
              <a:t>From University of Nottingham’s Studying Literature module:</a:t>
            </a:r>
          </a:p>
          <a:p>
            <a:r>
              <a:rPr lang="en-US" dirty="0">
                <a:solidFill>
                  <a:schemeClr val="bg1"/>
                </a:solidFill>
                <a:latin typeface="Raleway"/>
              </a:rPr>
              <a:t>(</a:t>
            </a:r>
            <a:r>
              <a:rPr lang="en-US" dirty="0">
                <a:solidFill>
                  <a:srgbClr val="06B2A9"/>
                </a:solidFill>
                <a:latin typeface="Raleway"/>
                <a:hlinkClick r:id="rId4">
                  <a:extLst>
                    <a:ext uri="{A12FA001-AC4F-418D-AE19-62706E023703}">
                      <ahyp:hlinkClr xmlns:ahyp="http://schemas.microsoft.com/office/drawing/2018/hyperlinkcolor" val="tx"/>
                    </a:ext>
                  </a:extLst>
                </a:hlinkClick>
              </a:rPr>
              <a:t>https://www.nottingham.ac.uk/english/prospective/undergraduate/readinglist.aspx</a:t>
            </a:r>
            <a:r>
              <a:rPr lang="en-US" dirty="0">
                <a:solidFill>
                  <a:schemeClr val="bg1"/>
                </a:solidFill>
                <a:latin typeface="Raleway"/>
              </a:rPr>
              <a:t>) </a:t>
            </a:r>
            <a:endParaRPr lang="en-GB" dirty="0"/>
          </a:p>
          <a:p>
            <a:endParaRPr lang="en-US"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Don Patterson, </a:t>
            </a:r>
            <a:r>
              <a:rPr lang="en-US" i="1" dirty="0">
                <a:solidFill>
                  <a:schemeClr val="bg1"/>
                </a:solidFill>
                <a:latin typeface="Raleway" panose="020B0503030101060003" pitchFamily="34" charset="0"/>
              </a:rPr>
              <a:t>101 Sonnets </a:t>
            </a:r>
            <a:r>
              <a:rPr lang="en-US" dirty="0">
                <a:solidFill>
                  <a:schemeClr val="bg1"/>
                </a:solidFill>
                <a:latin typeface="Raleway" panose="020B0503030101060003" pitchFamily="34" charset="0"/>
              </a:rPr>
              <a:t>(London: Faber, 2012) </a:t>
            </a:r>
          </a:p>
          <a:p>
            <a:r>
              <a:rPr lang="en-US" dirty="0">
                <a:solidFill>
                  <a:schemeClr val="bg1"/>
                </a:solidFill>
                <a:latin typeface="Raleway" panose="020B0503030101060003" pitchFamily="34" charset="0"/>
              </a:rPr>
              <a:t>Colin Burrow, ed., </a:t>
            </a:r>
            <a:r>
              <a:rPr lang="en-US" i="1" dirty="0">
                <a:solidFill>
                  <a:schemeClr val="bg1"/>
                </a:solidFill>
                <a:latin typeface="Raleway" panose="020B0503030101060003" pitchFamily="34" charset="0"/>
              </a:rPr>
              <a:t>Metaphysical Poetry </a:t>
            </a:r>
            <a:r>
              <a:rPr lang="en-US" dirty="0">
                <a:solidFill>
                  <a:schemeClr val="bg1"/>
                </a:solidFill>
                <a:latin typeface="Raleway" panose="020B0503030101060003" pitchFamily="34" charset="0"/>
              </a:rPr>
              <a:t>(</a:t>
            </a:r>
            <a:r>
              <a:rPr lang="en-US" dirty="0" err="1">
                <a:solidFill>
                  <a:schemeClr val="bg1"/>
                </a:solidFill>
                <a:latin typeface="Raleway" panose="020B0503030101060003" pitchFamily="34" charset="0"/>
              </a:rPr>
              <a:t>Harmondsworth</a:t>
            </a:r>
            <a:r>
              <a:rPr lang="en-US" dirty="0">
                <a:solidFill>
                  <a:schemeClr val="bg1"/>
                </a:solidFill>
                <a:latin typeface="Raleway" panose="020B0503030101060003" pitchFamily="34" charset="0"/>
              </a:rPr>
              <a:t>: Penguin Classics, 2006</a:t>
            </a:r>
          </a:p>
          <a:p>
            <a:r>
              <a:rPr lang="en-US" dirty="0">
                <a:solidFill>
                  <a:schemeClr val="bg1"/>
                </a:solidFill>
                <a:latin typeface="Raleway" panose="020B0503030101060003" pitchFamily="34" charset="0"/>
              </a:rPr>
              <a:t>William Shakespeare, </a:t>
            </a:r>
            <a:r>
              <a:rPr lang="en-US" i="1" dirty="0">
                <a:solidFill>
                  <a:schemeClr val="bg1"/>
                </a:solidFill>
                <a:latin typeface="Raleway" panose="020B0503030101060003" pitchFamily="34" charset="0"/>
              </a:rPr>
              <a:t>The Tempest </a:t>
            </a:r>
          </a:p>
          <a:p>
            <a:r>
              <a:rPr lang="en-US" dirty="0">
                <a:solidFill>
                  <a:schemeClr val="bg1"/>
                </a:solidFill>
                <a:latin typeface="Raleway" panose="020B0503030101060003" pitchFamily="34" charset="0"/>
              </a:rPr>
              <a:t>John Milton, Paradise </a:t>
            </a:r>
            <a:r>
              <a:rPr lang="en-US" i="1" dirty="0">
                <a:solidFill>
                  <a:schemeClr val="bg1"/>
                </a:solidFill>
                <a:latin typeface="Raleway" panose="020B0503030101060003" pitchFamily="34" charset="0"/>
              </a:rPr>
              <a:t>Lost</a:t>
            </a:r>
          </a:p>
          <a:p>
            <a:r>
              <a:rPr lang="en-US" dirty="0" err="1">
                <a:solidFill>
                  <a:schemeClr val="bg1"/>
                </a:solidFill>
                <a:latin typeface="Raleway" panose="020B0503030101060003" pitchFamily="34" charset="0"/>
              </a:rPr>
              <a:t>Aphra</a:t>
            </a:r>
            <a:r>
              <a:rPr lang="en-US" dirty="0">
                <a:solidFill>
                  <a:schemeClr val="bg1"/>
                </a:solidFill>
                <a:latin typeface="Raleway" panose="020B0503030101060003" pitchFamily="34" charset="0"/>
              </a:rPr>
              <a:t> </a:t>
            </a:r>
            <a:r>
              <a:rPr lang="en-US" dirty="0" err="1">
                <a:solidFill>
                  <a:schemeClr val="bg1"/>
                </a:solidFill>
                <a:latin typeface="Raleway" panose="020B0503030101060003" pitchFamily="34" charset="0"/>
              </a:rPr>
              <a:t>Behn</a:t>
            </a:r>
            <a:r>
              <a:rPr lang="en-US" dirty="0">
                <a:solidFill>
                  <a:schemeClr val="bg1"/>
                </a:solidFill>
                <a:latin typeface="Raleway" panose="020B0503030101060003" pitchFamily="34" charset="0"/>
              </a:rPr>
              <a:t>, </a:t>
            </a:r>
            <a:r>
              <a:rPr lang="en-US" i="1" dirty="0" err="1">
                <a:solidFill>
                  <a:schemeClr val="bg1"/>
                </a:solidFill>
                <a:latin typeface="Raleway" panose="020B0503030101060003" pitchFamily="34" charset="0"/>
              </a:rPr>
              <a:t>Oroonoko</a:t>
            </a:r>
            <a:endParaRPr lang="en-US" i="1" dirty="0">
              <a:solidFill>
                <a:schemeClr val="bg1"/>
              </a:solidFill>
              <a:latin typeface="Raleway" panose="020B0503030101060003" pitchFamily="34" charset="0"/>
            </a:endParaRPr>
          </a:p>
          <a:p>
            <a:r>
              <a:rPr lang="en-US" dirty="0">
                <a:solidFill>
                  <a:schemeClr val="bg1"/>
                </a:solidFill>
                <a:latin typeface="Raleway" panose="020B0503030101060003" pitchFamily="34" charset="0"/>
              </a:rPr>
              <a:t>Alexander Pope, </a:t>
            </a:r>
            <a:r>
              <a:rPr lang="en-US" i="1" dirty="0">
                <a:solidFill>
                  <a:schemeClr val="bg1"/>
                </a:solidFill>
                <a:latin typeface="Raleway" panose="020B0503030101060003" pitchFamily="34" charset="0"/>
              </a:rPr>
              <a:t>The Rape of the Lock</a:t>
            </a:r>
          </a:p>
          <a:p>
            <a:r>
              <a:rPr lang="en-US" dirty="0">
                <a:solidFill>
                  <a:schemeClr val="bg1"/>
                </a:solidFill>
                <a:latin typeface="Raleway" panose="020B0503030101060003" pitchFamily="34" charset="0"/>
              </a:rPr>
              <a:t>William Blake, </a:t>
            </a:r>
            <a:r>
              <a:rPr lang="en-US" i="1" dirty="0">
                <a:solidFill>
                  <a:schemeClr val="bg1"/>
                </a:solidFill>
                <a:latin typeface="Raleway" panose="020B0503030101060003" pitchFamily="34" charset="0"/>
              </a:rPr>
              <a:t>Songs of Innocence and Experience</a:t>
            </a:r>
            <a:r>
              <a:rPr lang="en-US" dirty="0">
                <a:solidFill>
                  <a:schemeClr val="bg1"/>
                </a:solidFill>
                <a:latin typeface="Raleway" panose="020B0503030101060003" pitchFamily="34" charset="0"/>
              </a:rPr>
              <a:t>, ed. Geoffrey Keynes (Oxford: Oxford University Press, 1970</a:t>
            </a:r>
          </a:p>
          <a:p>
            <a:r>
              <a:rPr lang="en-US" dirty="0">
                <a:solidFill>
                  <a:schemeClr val="bg1"/>
                </a:solidFill>
                <a:latin typeface="Raleway" panose="020B0503030101060003" pitchFamily="34" charset="0"/>
              </a:rPr>
              <a:t>Jane Austen, </a:t>
            </a:r>
            <a:r>
              <a:rPr lang="en-US" i="1" dirty="0">
                <a:solidFill>
                  <a:schemeClr val="bg1"/>
                </a:solidFill>
                <a:latin typeface="Raleway" panose="020B0503030101060003" pitchFamily="34" charset="0"/>
              </a:rPr>
              <a:t>Lady Susan,</a:t>
            </a:r>
            <a:r>
              <a:rPr lang="en-US" dirty="0">
                <a:solidFill>
                  <a:schemeClr val="bg1"/>
                </a:solidFill>
                <a:latin typeface="Raleway" panose="020B0503030101060003" pitchFamily="34" charset="0"/>
              </a:rPr>
              <a:t> in </a:t>
            </a:r>
            <a:r>
              <a:rPr lang="en-US" i="1" dirty="0">
                <a:solidFill>
                  <a:schemeClr val="bg1"/>
                </a:solidFill>
                <a:latin typeface="Raleway" panose="020B0503030101060003" pitchFamily="34" charset="0"/>
              </a:rPr>
              <a:t>Lady Susan / The Watsons / </a:t>
            </a:r>
            <a:r>
              <a:rPr lang="en-US" i="1" dirty="0" err="1">
                <a:solidFill>
                  <a:schemeClr val="bg1"/>
                </a:solidFill>
                <a:latin typeface="Raleway" panose="020B0503030101060003" pitchFamily="34" charset="0"/>
              </a:rPr>
              <a:t>Sanditon</a:t>
            </a:r>
            <a:r>
              <a:rPr lang="en-US" dirty="0">
                <a:solidFill>
                  <a:schemeClr val="bg1"/>
                </a:solidFill>
                <a:latin typeface="Raleway" panose="020B0503030101060003" pitchFamily="34" charset="0"/>
              </a:rPr>
              <a:t>, ed. Margaret Drabble (</a:t>
            </a:r>
            <a:r>
              <a:rPr lang="en-US" dirty="0" err="1">
                <a:solidFill>
                  <a:schemeClr val="bg1"/>
                </a:solidFill>
                <a:latin typeface="Raleway" panose="020B0503030101060003" pitchFamily="34" charset="0"/>
              </a:rPr>
              <a:t>Harmondsworth</a:t>
            </a:r>
            <a:r>
              <a:rPr lang="en-US" dirty="0">
                <a:solidFill>
                  <a:schemeClr val="bg1"/>
                </a:solidFill>
                <a:latin typeface="Raleway" panose="020B0503030101060003" pitchFamily="34" charset="0"/>
              </a:rPr>
              <a:t>: Penguin Classics, 1974) </a:t>
            </a:r>
          </a:p>
          <a:p>
            <a:r>
              <a:rPr lang="en-US" dirty="0">
                <a:solidFill>
                  <a:schemeClr val="bg1"/>
                </a:solidFill>
                <a:latin typeface="Raleway" panose="020B0503030101060003" pitchFamily="34" charset="0"/>
              </a:rPr>
              <a:t>Christina Rossetti, </a:t>
            </a:r>
            <a:r>
              <a:rPr lang="en-US" i="1" dirty="0">
                <a:solidFill>
                  <a:schemeClr val="bg1"/>
                </a:solidFill>
                <a:latin typeface="Raleway" panose="020B0503030101060003" pitchFamily="34" charset="0"/>
              </a:rPr>
              <a:t>Goblin Market</a:t>
            </a:r>
            <a:r>
              <a:rPr lang="en-US" dirty="0">
                <a:solidFill>
                  <a:schemeClr val="bg1"/>
                </a:solidFill>
                <a:latin typeface="Raleway" panose="020B0503030101060003" pitchFamily="34" charset="0"/>
              </a:rPr>
              <a:t>, in Christina Rossetti, </a:t>
            </a:r>
            <a:r>
              <a:rPr lang="en-US" i="1" dirty="0">
                <a:solidFill>
                  <a:schemeClr val="bg1"/>
                </a:solidFill>
                <a:latin typeface="Raleway" panose="020B0503030101060003" pitchFamily="34" charset="0"/>
              </a:rPr>
              <a:t>Selected Poems</a:t>
            </a:r>
            <a:r>
              <a:rPr lang="en-US" dirty="0">
                <a:solidFill>
                  <a:schemeClr val="bg1"/>
                </a:solidFill>
                <a:latin typeface="Raleway" panose="020B0503030101060003" pitchFamily="34" charset="0"/>
              </a:rPr>
              <a:t>, ed. Dinah Roe (</a:t>
            </a:r>
            <a:r>
              <a:rPr lang="en-US" dirty="0" err="1">
                <a:solidFill>
                  <a:schemeClr val="bg1"/>
                </a:solidFill>
                <a:latin typeface="Raleway" panose="020B0503030101060003" pitchFamily="34" charset="0"/>
              </a:rPr>
              <a:t>Harmondsworth</a:t>
            </a:r>
            <a:r>
              <a:rPr lang="en-US" dirty="0">
                <a:solidFill>
                  <a:schemeClr val="bg1"/>
                </a:solidFill>
                <a:latin typeface="Raleway" panose="020B0503030101060003" pitchFamily="34" charset="0"/>
              </a:rPr>
              <a:t> Penguin Classics: 2008) </a:t>
            </a:r>
            <a:endParaRPr lang="en-GB" sz="2000" dirty="0">
              <a:solidFill>
                <a:schemeClr val="bg1"/>
              </a:solidFill>
              <a:latin typeface="Raleway"/>
            </a:endParaRPr>
          </a:p>
          <a:p>
            <a:pPr marL="342900" indent="-342900">
              <a:buFont typeface="Arial"/>
              <a:buChar char="•"/>
            </a:pPr>
            <a:endParaRPr lang="en-US" sz="2400" dirty="0">
              <a:solidFill>
                <a:schemeClr val="bg1"/>
              </a:solidFill>
              <a:latin typeface="Raleway"/>
            </a:endParaRPr>
          </a:p>
          <a:p>
            <a:endParaRPr 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Course Reading Lists</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70848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1878</TotalTime>
  <Words>1918</Words>
  <Application>Microsoft Office PowerPoint</Application>
  <PresentationFormat>Widescreen</PresentationFormat>
  <Paragraphs>141</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Raleway</vt:lpstr>
      <vt:lpstr>Raleway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Organising Your Statement - 4 Paragraph Method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Desi Gradinarova</cp:lastModifiedBy>
  <cp:revision>268</cp:revision>
  <cp:lastPrinted>2017-05-05T10:55:41Z</cp:lastPrinted>
  <dcterms:created xsi:type="dcterms:W3CDTF">2017-08-30T07:55:30Z</dcterms:created>
  <dcterms:modified xsi:type="dcterms:W3CDTF">2020-04-24T14:36:08Z</dcterms:modified>
</cp:coreProperties>
</file>